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38"/>
  </p:notesMasterIdLst>
  <p:sldIdLst>
    <p:sldId id="294" r:id="rId11"/>
    <p:sldId id="266" r:id="rId12"/>
    <p:sldId id="295" r:id="rId13"/>
    <p:sldId id="296" r:id="rId14"/>
    <p:sldId id="322" r:id="rId15"/>
    <p:sldId id="323" r:id="rId16"/>
    <p:sldId id="328" r:id="rId17"/>
    <p:sldId id="329" r:id="rId18"/>
    <p:sldId id="326" r:id="rId19"/>
    <p:sldId id="327" r:id="rId20"/>
    <p:sldId id="324" r:id="rId21"/>
    <p:sldId id="325" r:id="rId22"/>
    <p:sldId id="332" r:id="rId23"/>
    <p:sldId id="330" r:id="rId24"/>
    <p:sldId id="331" r:id="rId25"/>
    <p:sldId id="339" r:id="rId26"/>
    <p:sldId id="333" r:id="rId27"/>
    <p:sldId id="343" r:id="rId28"/>
    <p:sldId id="334" r:id="rId29"/>
    <p:sldId id="341" r:id="rId30"/>
    <p:sldId id="344" r:id="rId31"/>
    <p:sldId id="342" r:id="rId32"/>
    <p:sldId id="335" r:id="rId33"/>
    <p:sldId id="336" r:id="rId34"/>
    <p:sldId id="337" r:id="rId35"/>
    <p:sldId id="338" r:id="rId36"/>
    <p:sldId id="321" r:id="rId37"/>
  </p:sldIdLst>
  <p:sldSz cx="12190413" cy="6859588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74AF"/>
    <a:srgbClr val="0170C1"/>
    <a:srgbClr val="18D2A6"/>
    <a:srgbClr val="14B28B"/>
    <a:srgbClr val="03A6AF"/>
    <a:srgbClr val="01ACBE"/>
    <a:srgbClr val="1983B7"/>
    <a:srgbClr val="EB5145"/>
    <a:srgbClr val="EB5345"/>
    <a:srgbClr val="FE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8" autoAdjust="0"/>
    <p:restoredTop sz="94615"/>
  </p:normalViewPr>
  <p:slideViewPr>
    <p:cSldViewPr snapToGrid="0" showGuides="1">
      <p:cViewPr>
        <p:scale>
          <a:sx n="100" d="100"/>
          <a:sy n="100" d="100"/>
        </p:scale>
        <p:origin x="1152" y="29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37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39" Type="http://schemas.openxmlformats.org/officeDocument/2006/relationships/tags" Target="tags/tag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029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751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413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900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61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591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170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38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75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27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82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237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429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121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871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77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03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27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791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14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048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903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61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45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276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Relationship Id="rId14" Type="http://schemas.openxmlformats.org/officeDocument/2006/relationships/theme" Target="../theme/theme10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3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theme" Target="../theme/theme4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theme" Target="../theme/theme5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theme" Target="../theme/theme6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theme" Target="../theme/theme7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theme" Target="../theme/theme8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theme" Target="../theme/theme9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9/20/18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20/09/2018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bt80\图片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83"/>
          <a:stretch/>
        </p:blipFill>
        <p:spPr bwMode="auto">
          <a:xfrm>
            <a:off x="0" y="0"/>
            <a:ext cx="12190413" cy="694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92"/>
          <p:cNvSpPr>
            <a:spLocks noChangeArrowheads="1"/>
          </p:cNvSpPr>
          <p:nvPr/>
        </p:nvSpPr>
        <p:spPr bwMode="auto">
          <a:xfrm flipH="1" flipV="1">
            <a:off x="0" y="0"/>
            <a:ext cx="12193589" cy="6946046"/>
          </a:xfrm>
          <a:prstGeom prst="parallelogram">
            <a:avLst>
              <a:gd name="adj" fmla="val 0"/>
            </a:avLst>
          </a:prstGeom>
          <a:solidFill>
            <a:srgbClr val="0374AF">
              <a:alpha val="82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51630" y="2287705"/>
            <a:ext cx="6426010" cy="1749600"/>
            <a:chOff x="3283263" y="2258394"/>
            <a:chExt cx="6426010" cy="1749600"/>
          </a:xfrm>
        </p:grpSpPr>
        <p:grpSp>
          <p:nvGrpSpPr>
            <p:cNvPr id="5" name="组合 4"/>
            <p:cNvGrpSpPr/>
            <p:nvPr/>
          </p:nvGrpSpPr>
          <p:grpSpPr>
            <a:xfrm>
              <a:off x="5776444" y="2258394"/>
              <a:ext cx="1659126" cy="266698"/>
              <a:chOff x="2846744" y="2113254"/>
              <a:chExt cx="1659126" cy="266698"/>
            </a:xfrm>
          </p:grpSpPr>
          <p:sp>
            <p:nvSpPr>
              <p:cNvPr id="4" name="椭圆 3"/>
              <p:cNvSpPr/>
              <p:nvPr/>
            </p:nvSpPr>
            <p:spPr>
              <a:xfrm flipH="1">
                <a:off x="2846744" y="2113254"/>
                <a:ext cx="266700" cy="26669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6" name="椭圆 15"/>
              <p:cNvSpPr/>
              <p:nvPr/>
            </p:nvSpPr>
            <p:spPr>
              <a:xfrm flipH="1">
                <a:off x="3194850" y="2113254"/>
                <a:ext cx="266700" cy="2666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7" name="椭圆 16"/>
              <p:cNvSpPr/>
              <p:nvPr/>
            </p:nvSpPr>
            <p:spPr>
              <a:xfrm flipH="1">
                <a:off x="3542956" y="2113254"/>
                <a:ext cx="266700" cy="26669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8" name="椭圆 17"/>
              <p:cNvSpPr/>
              <p:nvPr/>
            </p:nvSpPr>
            <p:spPr>
              <a:xfrm flipH="1">
                <a:off x="3891062" y="2113254"/>
                <a:ext cx="266700" cy="26669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9" name="椭圆 18"/>
              <p:cNvSpPr/>
              <p:nvPr/>
            </p:nvSpPr>
            <p:spPr>
              <a:xfrm flipH="1">
                <a:off x="4239170" y="2113254"/>
                <a:ext cx="266700" cy="26669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502739" y="2850330"/>
              <a:ext cx="62065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果本手游</a:t>
              </a:r>
              <a:r>
                <a:rPr lang="en-US" altLang="zh-CN" sz="6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H5</a:t>
              </a:r>
              <a:r>
                <a:rPr lang="zh-CN" altLang="en-US" sz="6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讲解</a:t>
              </a:r>
              <a:endParaRPr lang="zh-CN" altLang="en-US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83263" y="2754433"/>
              <a:ext cx="109244" cy="12535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395" name="组合 394"/>
          <p:cNvGrpSpPr/>
          <p:nvPr/>
        </p:nvGrpSpPr>
        <p:grpSpPr>
          <a:xfrm rot="335387">
            <a:off x="-5369508" y="-1247324"/>
            <a:ext cx="9269591" cy="9269594"/>
            <a:chOff x="615597" y="574943"/>
            <a:chExt cx="1479550" cy="1479550"/>
          </a:xfrm>
        </p:grpSpPr>
        <p:sp>
          <p:nvSpPr>
            <p:cNvPr id="397" name="椭圆 396"/>
            <p:cNvSpPr/>
            <p:nvPr/>
          </p:nvSpPr>
          <p:spPr>
            <a:xfrm>
              <a:off x="615597" y="574943"/>
              <a:ext cx="1479550" cy="147955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721444" y="711200"/>
              <a:ext cx="1219200" cy="121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椭圆 398"/>
            <p:cNvSpPr/>
            <p:nvPr/>
          </p:nvSpPr>
          <p:spPr>
            <a:xfrm>
              <a:off x="866927" y="856683"/>
              <a:ext cx="928234" cy="92823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任意多边形 399"/>
            <p:cNvSpPr/>
            <p:nvPr/>
          </p:nvSpPr>
          <p:spPr>
            <a:xfrm rot="2111217">
              <a:off x="1420201" y="1033200"/>
              <a:ext cx="464117" cy="464117"/>
            </a:xfrm>
            <a:custGeom>
              <a:avLst/>
              <a:gdLst>
                <a:gd name="connsiteX0" fmla="*/ 0 w 419100"/>
                <a:gd name="connsiteY0" fmla="*/ 0 h 419100"/>
                <a:gd name="connsiteX1" fmla="*/ 419100 w 419100"/>
                <a:gd name="connsiteY1" fmla="*/ 419100 h 419100"/>
                <a:gd name="connsiteX2" fmla="*/ 0 w 419100"/>
                <a:gd name="connsiteY2" fmla="*/ 419100 h 419100"/>
                <a:gd name="connsiteX3" fmla="*/ 0 w 419100"/>
                <a:gd name="connsiteY3" fmla="*/ 0 h 419100"/>
                <a:gd name="connsiteX0" fmla="*/ 0 w 419100"/>
                <a:gd name="connsiteY0" fmla="*/ 419100 h 510540"/>
                <a:gd name="connsiteX1" fmla="*/ 0 w 419100"/>
                <a:gd name="connsiteY1" fmla="*/ 0 h 510540"/>
                <a:gd name="connsiteX2" fmla="*/ 419100 w 419100"/>
                <a:gd name="connsiteY2" fmla="*/ 419100 h 510540"/>
                <a:gd name="connsiteX3" fmla="*/ 91440 w 419100"/>
                <a:gd name="connsiteY3" fmla="*/ 510540 h 510540"/>
                <a:gd name="connsiteX0" fmla="*/ 0 w 419100"/>
                <a:gd name="connsiteY0" fmla="*/ 419100 h 419100"/>
                <a:gd name="connsiteX1" fmla="*/ 0 w 419100"/>
                <a:gd name="connsiteY1" fmla="*/ 0 h 419100"/>
                <a:gd name="connsiteX2" fmla="*/ 419100 w 419100"/>
                <a:gd name="connsiteY2" fmla="*/ 419100 h 419100"/>
                <a:gd name="connsiteX0" fmla="*/ 0 w 419100"/>
                <a:gd name="connsiteY0" fmla="*/ 0 h 419100"/>
                <a:gd name="connsiteX1" fmla="*/ 419100 w 419100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 h="419100">
                  <a:moveTo>
                    <a:pt x="0" y="0"/>
                  </a:moveTo>
                  <a:cubicBezTo>
                    <a:pt x="231463" y="0"/>
                    <a:pt x="419100" y="187637"/>
                    <a:pt x="419100" y="41910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830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9" dur="32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17748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游戏说明</a:t>
              </a:r>
              <a:endParaRPr lang="zh-CN" altLang="en-US" sz="2800" spc="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94" y="1196896"/>
            <a:ext cx="3161688" cy="50839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77" y="1196897"/>
            <a:ext cx="3161687" cy="50839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7280" y="4711231"/>
            <a:ext cx="4484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每轮游戏只有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3</a:t>
            </a:r>
            <a:r>
              <a:rPr kumimoji="1" lang="zh-CN" altLang="en-US" sz="2400" dirty="0" smtClean="0"/>
              <a:t>次掷骰子的机会，所以用户每轮游戏最多移动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3</a:t>
            </a:r>
            <a:r>
              <a:rPr kumimoji="1" lang="zh-CN" altLang="en-US" sz="2400" dirty="0" smtClean="0"/>
              <a:t>次（如果到达“再掷一次”的格子则可以再移动一次）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17280" y="1196896"/>
            <a:ext cx="4484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游戏格子有很多种效果，有加分有减分，并且有一些特殊格子。</a:t>
            </a:r>
            <a:endParaRPr kumimoji="1" lang="en-US" altLang="zh-CN" sz="2400" dirty="0" smtClean="0"/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面膜格子</a:t>
            </a:r>
            <a:r>
              <a:rPr kumimoji="1" lang="zh-CN" altLang="en-US" sz="2400" dirty="0" smtClean="0"/>
              <a:t>：        如果玩家是活动期间第一次到达此格子，可以获得面膜一片（右图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）</a:t>
            </a:r>
            <a:endParaRPr kumimoji="1" lang="en-US" altLang="zh-CN" sz="2400" dirty="0" smtClean="0"/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问号格子</a:t>
            </a:r>
            <a:r>
              <a:rPr kumimoji="1" lang="zh-CN" altLang="en-US" sz="2400" dirty="0" smtClean="0"/>
              <a:t>：        玩家每次到达该格子，都可以抽一次奖（右图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），有四种抽奖结果：</a:t>
            </a:r>
            <a:r>
              <a:rPr kumimoji="1" lang="en-US" altLang="zh-CN" sz="2400" dirty="0" err="1" smtClean="0">
                <a:solidFill>
                  <a:srgbClr val="FF0000"/>
                </a:solidFill>
              </a:rPr>
              <a:t>ipad</a:t>
            </a:r>
            <a:r>
              <a:rPr kumimoji="1" lang="zh-CN" altLang="en-US" sz="2400" dirty="0" smtClean="0"/>
              <a:t>、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珍爱套盒</a:t>
            </a:r>
            <a:r>
              <a:rPr kumimoji="1" lang="zh-CN" altLang="en-US" sz="2400" dirty="0" smtClean="0"/>
              <a:t>、</a:t>
            </a:r>
            <a:r>
              <a:rPr kumimoji="1" lang="en-US" altLang="zh-CN" sz="2400" dirty="0" err="1" smtClean="0">
                <a:solidFill>
                  <a:srgbClr val="FF0000"/>
                </a:solidFill>
              </a:rPr>
              <a:t>iphoneX</a:t>
            </a:r>
            <a:r>
              <a:rPr kumimoji="1" lang="zh-CN" altLang="en-US" sz="2400" dirty="0" smtClean="0"/>
              <a:t>、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谢谢参与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85" y="1929827"/>
            <a:ext cx="459020" cy="4590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85" y="3042011"/>
            <a:ext cx="459020" cy="4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0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dministrator\Desktop\图片10-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2028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utoShape 292"/>
          <p:cNvSpPr>
            <a:spLocks noChangeArrowheads="1"/>
          </p:cNvSpPr>
          <p:nvPr/>
        </p:nvSpPr>
        <p:spPr bwMode="auto">
          <a:xfrm flipH="1" flipV="1">
            <a:off x="-458" y="1588"/>
            <a:ext cx="12203303" cy="6946046"/>
          </a:xfrm>
          <a:prstGeom prst="parallelogram">
            <a:avLst>
              <a:gd name="adj" fmla="val 0"/>
            </a:avLst>
          </a:prstGeom>
          <a:solidFill>
            <a:srgbClr val="0374AF">
              <a:alpha val="9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7306" y="2866853"/>
            <a:ext cx="1913230" cy="1041250"/>
            <a:chOff x="8034759" y="3178903"/>
            <a:chExt cx="1595802" cy="868495"/>
          </a:xfrm>
        </p:grpSpPr>
        <p:sp>
          <p:nvSpPr>
            <p:cNvPr id="10" name="椭圆 9"/>
            <p:cNvSpPr/>
            <p:nvPr/>
          </p:nvSpPr>
          <p:spPr>
            <a:xfrm>
              <a:off x="8389633" y="3178903"/>
              <a:ext cx="868497" cy="86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4759" y="3273071"/>
              <a:ext cx="1595802" cy="693119"/>
            </a:xfrm>
            <a:prstGeom prst="rect">
              <a:avLst/>
            </a:prstGeom>
            <a:noFill/>
          </p:spPr>
          <p:txBody>
            <a:bodyPr wrap="square" lIns="91433" tIns="45716" rIns="91433" bIns="45716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rgbClr val="0374A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4800" b="1" dirty="0">
                <a:solidFill>
                  <a:srgbClr val="0374A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42"/>
          <p:cNvSpPr txBox="1"/>
          <p:nvPr/>
        </p:nvSpPr>
        <p:spPr>
          <a:xfrm>
            <a:off x="5507073" y="2704047"/>
            <a:ext cx="571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用户排名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404646">
            <a:off x="-4817058" y="-1247324"/>
            <a:ext cx="9269591" cy="9269594"/>
            <a:chOff x="615597" y="574943"/>
            <a:chExt cx="1479550" cy="1479550"/>
          </a:xfrm>
        </p:grpSpPr>
        <p:sp>
          <p:nvSpPr>
            <p:cNvPr id="15" name="椭圆 14"/>
            <p:cNvSpPr/>
            <p:nvPr/>
          </p:nvSpPr>
          <p:spPr>
            <a:xfrm>
              <a:off x="615597" y="574943"/>
              <a:ext cx="1479550" cy="147955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21444" y="711200"/>
              <a:ext cx="1219200" cy="121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66927" y="856683"/>
              <a:ext cx="928234" cy="92823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2111217">
              <a:off x="1420201" y="1033200"/>
              <a:ext cx="464117" cy="464117"/>
            </a:xfrm>
            <a:custGeom>
              <a:avLst/>
              <a:gdLst>
                <a:gd name="connsiteX0" fmla="*/ 0 w 419100"/>
                <a:gd name="connsiteY0" fmla="*/ 0 h 419100"/>
                <a:gd name="connsiteX1" fmla="*/ 419100 w 419100"/>
                <a:gd name="connsiteY1" fmla="*/ 419100 h 419100"/>
                <a:gd name="connsiteX2" fmla="*/ 0 w 419100"/>
                <a:gd name="connsiteY2" fmla="*/ 419100 h 419100"/>
                <a:gd name="connsiteX3" fmla="*/ 0 w 419100"/>
                <a:gd name="connsiteY3" fmla="*/ 0 h 419100"/>
                <a:gd name="connsiteX0" fmla="*/ 0 w 419100"/>
                <a:gd name="connsiteY0" fmla="*/ 419100 h 510540"/>
                <a:gd name="connsiteX1" fmla="*/ 0 w 419100"/>
                <a:gd name="connsiteY1" fmla="*/ 0 h 510540"/>
                <a:gd name="connsiteX2" fmla="*/ 419100 w 419100"/>
                <a:gd name="connsiteY2" fmla="*/ 419100 h 510540"/>
                <a:gd name="connsiteX3" fmla="*/ 91440 w 419100"/>
                <a:gd name="connsiteY3" fmla="*/ 510540 h 510540"/>
                <a:gd name="connsiteX0" fmla="*/ 0 w 419100"/>
                <a:gd name="connsiteY0" fmla="*/ 419100 h 419100"/>
                <a:gd name="connsiteX1" fmla="*/ 0 w 419100"/>
                <a:gd name="connsiteY1" fmla="*/ 0 h 419100"/>
                <a:gd name="connsiteX2" fmla="*/ 419100 w 419100"/>
                <a:gd name="connsiteY2" fmla="*/ 419100 h 419100"/>
                <a:gd name="connsiteX0" fmla="*/ 0 w 419100"/>
                <a:gd name="connsiteY0" fmla="*/ 0 h 419100"/>
                <a:gd name="connsiteX1" fmla="*/ 419100 w 419100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 h="419100">
                  <a:moveTo>
                    <a:pt x="0" y="0"/>
                  </a:moveTo>
                  <a:cubicBezTo>
                    <a:pt x="231463" y="0"/>
                    <a:pt x="419100" y="187637"/>
                    <a:pt x="419100" y="41910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025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17748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用户排名</a:t>
              </a:r>
              <a:endParaRPr lang="zh-CN" altLang="en-US" sz="2800" spc="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37237" y="1054799"/>
            <a:ext cx="72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用户根据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累计分数</a:t>
            </a:r>
            <a:r>
              <a:rPr kumimoji="1" lang="zh-CN" altLang="en-US" sz="2400" dirty="0" smtClean="0"/>
              <a:t>排名，排名每小时更新一次。</a:t>
            </a:r>
            <a:endParaRPr kumimoji="1"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37236" y="1687233"/>
            <a:ext cx="9175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累计分数等于活动期间（</a:t>
            </a:r>
            <a:r>
              <a:rPr kumimoji="1" lang="en-US" altLang="zh-CN" sz="2400" dirty="0" smtClean="0"/>
              <a:t>10</a:t>
            </a:r>
            <a:r>
              <a:rPr kumimoji="1" lang="zh-CN" altLang="en-US" sz="2400" dirty="0" smtClean="0"/>
              <a:t>月</a:t>
            </a:r>
            <a:r>
              <a:rPr kumimoji="1" lang="en-US" altLang="zh-CN" sz="2400" dirty="0" smtClean="0"/>
              <a:t>9</a:t>
            </a:r>
            <a:r>
              <a:rPr kumimoji="1" lang="zh-CN" altLang="en-US" sz="2400" dirty="0" smtClean="0"/>
              <a:t>日</a:t>
            </a:r>
            <a:r>
              <a:rPr kumimoji="1" lang="en-US" altLang="zh-CN" sz="2400" dirty="0" smtClean="0"/>
              <a:t>~10</a:t>
            </a:r>
            <a:r>
              <a:rPr kumimoji="1" lang="zh-CN" altLang="en-US" sz="2400" dirty="0" smtClean="0"/>
              <a:t>月</a:t>
            </a:r>
            <a:r>
              <a:rPr kumimoji="1" lang="en-US" altLang="zh-CN" sz="2400" dirty="0" smtClean="0"/>
              <a:t>15</a:t>
            </a:r>
            <a:r>
              <a:rPr kumimoji="1" lang="zh-CN" altLang="en-US" sz="2400" dirty="0" smtClean="0"/>
              <a:t>日）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每一轮游戏得分总和</a:t>
            </a:r>
            <a:r>
              <a:rPr kumimoji="1" lang="zh-CN" altLang="en-US" sz="2400" dirty="0" smtClean="0"/>
              <a:t>。</a:t>
            </a:r>
            <a:endParaRPr kumimoji="1"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37237" y="3289911"/>
            <a:ext cx="11853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注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：若多个用户累计分数相同， 则游戏次数少的用户排名靠前，若游戏次数也相同，则先达到累计分数的用户排名靠前</a:t>
            </a:r>
            <a:endParaRPr kumimoji="1" lang="zh-CN" alt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37237" y="4244857"/>
            <a:ext cx="1185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注</a:t>
            </a:r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：活动结束（</a:t>
            </a:r>
            <a:r>
              <a:rPr kumimoji="1" lang="en-US" altLang="zh-CN" sz="2400" dirty="0" smtClean="0"/>
              <a:t>10</a:t>
            </a:r>
            <a:r>
              <a:rPr kumimoji="1" lang="zh-CN" altLang="en-US" sz="2400" dirty="0" smtClean="0"/>
              <a:t>月</a:t>
            </a:r>
            <a:r>
              <a:rPr kumimoji="1" lang="en-US" altLang="zh-CN" sz="2400" dirty="0" smtClean="0"/>
              <a:t>15</a:t>
            </a:r>
            <a:r>
              <a:rPr kumimoji="1" lang="zh-CN" altLang="en-US" sz="2400" dirty="0" smtClean="0"/>
              <a:t>日</a:t>
            </a:r>
            <a:r>
              <a:rPr kumimoji="1" lang="en-US" altLang="zh-CN" sz="2400" dirty="0" smtClean="0"/>
              <a:t>18:00</a:t>
            </a:r>
            <a:r>
              <a:rPr kumimoji="1" lang="zh-CN" altLang="en-US" sz="2400" dirty="0" smtClean="0"/>
              <a:t>）后，所有用户的累计分数和排名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不再变化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7236" y="2334965"/>
            <a:ext cx="11853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注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：活动期间，若玩家是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23:00~7:00</a:t>
            </a:r>
            <a:r>
              <a:rPr kumimoji="1" lang="zh-CN" altLang="en-US" sz="2400" dirty="0" smtClean="0"/>
              <a:t>期间进行游戏，则所获得的游戏分数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不算入累计分数</a:t>
            </a:r>
            <a:r>
              <a:rPr kumimoji="1" lang="zh-CN" altLang="en-US" sz="2400" dirty="0" smtClean="0"/>
              <a:t>，但这些游戏可以获得面膜或珍爱套盒奖品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32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17748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用户排名</a:t>
              </a:r>
              <a:endParaRPr lang="zh-CN" altLang="en-US" sz="2800" spc="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94" y="1196896"/>
            <a:ext cx="3161687" cy="50839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77" y="1196898"/>
            <a:ext cx="3161687" cy="508399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7280" y="1196896"/>
            <a:ext cx="4256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用户在</a:t>
            </a:r>
            <a:r>
              <a:rPr kumimoji="1" lang="zh-CN" altLang="en-US" sz="2400" smtClean="0"/>
              <a:t>首页</a:t>
            </a:r>
            <a:r>
              <a:rPr kumimoji="1" lang="zh-CN" altLang="en-US" sz="2400" smtClean="0"/>
              <a:t>点击全国</a:t>
            </a:r>
            <a:r>
              <a:rPr kumimoji="1" lang="zh-CN" altLang="en-US" sz="2400" dirty="0" smtClean="0"/>
              <a:t>排名进入排名页面（右图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），在排名页面点击“？”按钮进入分数详情页（右图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）。</a:t>
            </a:r>
            <a:endParaRPr kumimoji="1"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417280" y="2766556"/>
            <a:ext cx="425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排名页面</a:t>
            </a:r>
            <a:r>
              <a:rPr kumimoji="1" lang="zh-CN" altLang="en-US" sz="2400" dirty="0" smtClean="0"/>
              <a:t>：查看用户当前排名、累计分数、全国用户排名信息</a:t>
            </a:r>
            <a:endParaRPr kumimoji="1"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17280" y="3738893"/>
            <a:ext cx="425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分数详情页</a:t>
            </a:r>
            <a:r>
              <a:rPr kumimoji="1" lang="zh-CN" altLang="en-US" sz="2400" dirty="0" smtClean="0"/>
              <a:t>：查看用户活动期间每一轮游戏得分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520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dministrator\Desktop\图片10-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2028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utoShape 292"/>
          <p:cNvSpPr>
            <a:spLocks noChangeArrowheads="1"/>
          </p:cNvSpPr>
          <p:nvPr/>
        </p:nvSpPr>
        <p:spPr bwMode="auto">
          <a:xfrm flipH="1" flipV="1">
            <a:off x="-458" y="1588"/>
            <a:ext cx="12203303" cy="6946046"/>
          </a:xfrm>
          <a:prstGeom prst="parallelogram">
            <a:avLst>
              <a:gd name="adj" fmla="val 0"/>
            </a:avLst>
          </a:prstGeom>
          <a:solidFill>
            <a:srgbClr val="0374AF">
              <a:alpha val="9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7306" y="2866853"/>
            <a:ext cx="1913230" cy="1041250"/>
            <a:chOff x="8034759" y="3178903"/>
            <a:chExt cx="1595802" cy="868495"/>
          </a:xfrm>
        </p:grpSpPr>
        <p:sp>
          <p:nvSpPr>
            <p:cNvPr id="10" name="椭圆 9"/>
            <p:cNvSpPr/>
            <p:nvPr/>
          </p:nvSpPr>
          <p:spPr>
            <a:xfrm>
              <a:off x="8389633" y="3178903"/>
              <a:ext cx="868497" cy="86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4759" y="3273071"/>
              <a:ext cx="1595802" cy="693119"/>
            </a:xfrm>
            <a:prstGeom prst="rect">
              <a:avLst/>
            </a:prstGeom>
            <a:noFill/>
          </p:spPr>
          <p:txBody>
            <a:bodyPr wrap="square" lIns="91433" tIns="45716" rIns="91433" bIns="45716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rgbClr val="0374AF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4800" b="1" dirty="0">
                <a:solidFill>
                  <a:srgbClr val="0374A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42"/>
          <p:cNvSpPr txBox="1"/>
          <p:nvPr/>
        </p:nvSpPr>
        <p:spPr>
          <a:xfrm>
            <a:off x="5507073" y="2704047"/>
            <a:ext cx="571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店主排名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404646">
            <a:off x="-4817058" y="-1247324"/>
            <a:ext cx="9269591" cy="9269594"/>
            <a:chOff x="615597" y="574943"/>
            <a:chExt cx="1479550" cy="1479550"/>
          </a:xfrm>
        </p:grpSpPr>
        <p:sp>
          <p:nvSpPr>
            <p:cNvPr id="15" name="椭圆 14"/>
            <p:cNvSpPr/>
            <p:nvPr/>
          </p:nvSpPr>
          <p:spPr>
            <a:xfrm>
              <a:off x="615597" y="574943"/>
              <a:ext cx="1479550" cy="147955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21444" y="711200"/>
              <a:ext cx="1219200" cy="121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66927" y="856683"/>
              <a:ext cx="928234" cy="92823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2111217">
              <a:off x="1420201" y="1033200"/>
              <a:ext cx="464117" cy="464117"/>
            </a:xfrm>
            <a:custGeom>
              <a:avLst/>
              <a:gdLst>
                <a:gd name="connsiteX0" fmla="*/ 0 w 419100"/>
                <a:gd name="connsiteY0" fmla="*/ 0 h 419100"/>
                <a:gd name="connsiteX1" fmla="*/ 419100 w 419100"/>
                <a:gd name="connsiteY1" fmla="*/ 419100 h 419100"/>
                <a:gd name="connsiteX2" fmla="*/ 0 w 419100"/>
                <a:gd name="connsiteY2" fmla="*/ 419100 h 419100"/>
                <a:gd name="connsiteX3" fmla="*/ 0 w 419100"/>
                <a:gd name="connsiteY3" fmla="*/ 0 h 419100"/>
                <a:gd name="connsiteX0" fmla="*/ 0 w 419100"/>
                <a:gd name="connsiteY0" fmla="*/ 419100 h 510540"/>
                <a:gd name="connsiteX1" fmla="*/ 0 w 419100"/>
                <a:gd name="connsiteY1" fmla="*/ 0 h 510540"/>
                <a:gd name="connsiteX2" fmla="*/ 419100 w 419100"/>
                <a:gd name="connsiteY2" fmla="*/ 419100 h 510540"/>
                <a:gd name="connsiteX3" fmla="*/ 91440 w 419100"/>
                <a:gd name="connsiteY3" fmla="*/ 510540 h 510540"/>
                <a:gd name="connsiteX0" fmla="*/ 0 w 419100"/>
                <a:gd name="connsiteY0" fmla="*/ 419100 h 419100"/>
                <a:gd name="connsiteX1" fmla="*/ 0 w 419100"/>
                <a:gd name="connsiteY1" fmla="*/ 0 h 419100"/>
                <a:gd name="connsiteX2" fmla="*/ 419100 w 419100"/>
                <a:gd name="connsiteY2" fmla="*/ 419100 h 419100"/>
                <a:gd name="connsiteX0" fmla="*/ 0 w 419100"/>
                <a:gd name="connsiteY0" fmla="*/ 0 h 419100"/>
                <a:gd name="connsiteX1" fmla="*/ 419100 w 419100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 h="419100">
                  <a:moveTo>
                    <a:pt x="0" y="0"/>
                  </a:moveTo>
                  <a:cubicBezTo>
                    <a:pt x="231463" y="0"/>
                    <a:pt x="419100" y="187637"/>
                    <a:pt x="419100" y="41910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17748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店主排名</a:t>
              </a:r>
              <a:endParaRPr lang="zh-CN" altLang="en-US" sz="2800" spc="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17280" y="1084742"/>
            <a:ext cx="480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店主根据转发数（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点击了店主转发链接的用户数量</a:t>
            </a:r>
            <a:r>
              <a:rPr kumimoji="1" lang="zh-CN" altLang="en-US" sz="2400" dirty="0" smtClean="0"/>
              <a:t>）进行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排名</a:t>
            </a:r>
            <a:r>
              <a:rPr kumimoji="1" lang="zh-CN" altLang="en-US" sz="2400" dirty="0" smtClean="0"/>
              <a:t>。</a:t>
            </a:r>
            <a:endParaRPr kumimoji="1"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17280" y="2212291"/>
            <a:ext cx="480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注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：店主一定要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打开链接后</a:t>
            </a:r>
            <a:r>
              <a:rPr kumimoji="1" lang="zh-CN" altLang="en-US" sz="2400" dirty="0" smtClean="0"/>
              <a:t>再转发链接，这样链接才有效，如右图。</a:t>
            </a:r>
            <a:endParaRPr kumimoji="1"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417280" y="3339840"/>
            <a:ext cx="480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注</a:t>
            </a:r>
            <a:r>
              <a:rPr kumimoji="1" lang="en-US" altLang="zh-CN" sz="2400" dirty="0"/>
              <a:t>2</a:t>
            </a:r>
            <a:r>
              <a:rPr kumimoji="1" lang="zh-CN" altLang="en-US" sz="2400" dirty="0" smtClean="0"/>
              <a:t>：活动结束后，所有店主转发数和排名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不再变化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78" y="1196896"/>
            <a:ext cx="2858317" cy="508399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562" y="1196898"/>
            <a:ext cx="2858316" cy="508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4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17748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店主排名</a:t>
              </a:r>
              <a:endParaRPr lang="zh-CN" altLang="en-US" sz="2800" spc="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94" y="1196897"/>
            <a:ext cx="3161687" cy="508399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77" y="1196898"/>
            <a:ext cx="3161686" cy="508399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19616" y="1196897"/>
            <a:ext cx="4201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店主打开活动链接进入</a:t>
            </a:r>
            <a:r>
              <a:rPr kumimoji="1" lang="zh-CN" altLang="en-US" sz="2400" dirty="0"/>
              <a:t>首页（右图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） ，</a:t>
            </a:r>
            <a:r>
              <a:rPr kumimoji="1" lang="zh-CN" altLang="en-US" sz="2400" dirty="0" smtClean="0"/>
              <a:t>在首页点击全国排名进入全国排名页面（右图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）。</a:t>
            </a:r>
            <a:endParaRPr kumimoji="1"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17376" y="3059689"/>
            <a:ext cx="4203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全国排名页面</a:t>
            </a:r>
            <a:r>
              <a:rPr kumimoji="1" lang="zh-CN" altLang="en-US" sz="2400" dirty="0" smtClean="0"/>
              <a:t>：查看店主当前排名、店主转发数、全国店主排名信息。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86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dministrator\Desktop\图片10-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2028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utoShape 292"/>
          <p:cNvSpPr>
            <a:spLocks noChangeArrowheads="1"/>
          </p:cNvSpPr>
          <p:nvPr/>
        </p:nvSpPr>
        <p:spPr bwMode="auto">
          <a:xfrm flipH="1" flipV="1">
            <a:off x="-458" y="1588"/>
            <a:ext cx="12203303" cy="6946046"/>
          </a:xfrm>
          <a:prstGeom prst="parallelogram">
            <a:avLst>
              <a:gd name="adj" fmla="val 0"/>
            </a:avLst>
          </a:prstGeom>
          <a:solidFill>
            <a:srgbClr val="0374AF">
              <a:alpha val="9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7306" y="2866853"/>
            <a:ext cx="1913230" cy="1041250"/>
            <a:chOff x="8034759" y="3178903"/>
            <a:chExt cx="1595802" cy="868495"/>
          </a:xfrm>
        </p:grpSpPr>
        <p:sp>
          <p:nvSpPr>
            <p:cNvPr id="10" name="椭圆 9"/>
            <p:cNvSpPr/>
            <p:nvPr/>
          </p:nvSpPr>
          <p:spPr>
            <a:xfrm>
              <a:off x="8389633" y="3178903"/>
              <a:ext cx="868497" cy="86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4759" y="3273071"/>
              <a:ext cx="1595802" cy="693119"/>
            </a:xfrm>
            <a:prstGeom prst="rect">
              <a:avLst/>
            </a:prstGeom>
            <a:noFill/>
          </p:spPr>
          <p:txBody>
            <a:bodyPr wrap="square" lIns="91433" tIns="45716" rIns="91433" bIns="45716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rgbClr val="0374AF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zh-CN" altLang="en-US" sz="4800" b="1" dirty="0">
                <a:solidFill>
                  <a:srgbClr val="0374A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42"/>
          <p:cNvSpPr txBox="1"/>
          <p:nvPr/>
        </p:nvSpPr>
        <p:spPr>
          <a:xfrm>
            <a:off x="5507073" y="2704047"/>
            <a:ext cx="571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用户奖品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404646">
            <a:off x="-4817058" y="-1247324"/>
            <a:ext cx="9269591" cy="9269594"/>
            <a:chOff x="615597" y="574943"/>
            <a:chExt cx="1479550" cy="1479550"/>
          </a:xfrm>
        </p:grpSpPr>
        <p:sp>
          <p:nvSpPr>
            <p:cNvPr id="15" name="椭圆 14"/>
            <p:cNvSpPr/>
            <p:nvPr/>
          </p:nvSpPr>
          <p:spPr>
            <a:xfrm>
              <a:off x="615597" y="574943"/>
              <a:ext cx="1479550" cy="147955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21444" y="711200"/>
              <a:ext cx="1219200" cy="121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66927" y="856683"/>
              <a:ext cx="928234" cy="92823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2111217">
              <a:off x="1420201" y="1033200"/>
              <a:ext cx="464117" cy="464117"/>
            </a:xfrm>
            <a:custGeom>
              <a:avLst/>
              <a:gdLst>
                <a:gd name="connsiteX0" fmla="*/ 0 w 419100"/>
                <a:gd name="connsiteY0" fmla="*/ 0 h 419100"/>
                <a:gd name="connsiteX1" fmla="*/ 419100 w 419100"/>
                <a:gd name="connsiteY1" fmla="*/ 419100 h 419100"/>
                <a:gd name="connsiteX2" fmla="*/ 0 w 419100"/>
                <a:gd name="connsiteY2" fmla="*/ 419100 h 419100"/>
                <a:gd name="connsiteX3" fmla="*/ 0 w 419100"/>
                <a:gd name="connsiteY3" fmla="*/ 0 h 419100"/>
                <a:gd name="connsiteX0" fmla="*/ 0 w 419100"/>
                <a:gd name="connsiteY0" fmla="*/ 419100 h 510540"/>
                <a:gd name="connsiteX1" fmla="*/ 0 w 419100"/>
                <a:gd name="connsiteY1" fmla="*/ 0 h 510540"/>
                <a:gd name="connsiteX2" fmla="*/ 419100 w 419100"/>
                <a:gd name="connsiteY2" fmla="*/ 419100 h 510540"/>
                <a:gd name="connsiteX3" fmla="*/ 91440 w 419100"/>
                <a:gd name="connsiteY3" fmla="*/ 510540 h 510540"/>
                <a:gd name="connsiteX0" fmla="*/ 0 w 419100"/>
                <a:gd name="connsiteY0" fmla="*/ 419100 h 419100"/>
                <a:gd name="connsiteX1" fmla="*/ 0 w 419100"/>
                <a:gd name="connsiteY1" fmla="*/ 0 h 419100"/>
                <a:gd name="connsiteX2" fmla="*/ 419100 w 419100"/>
                <a:gd name="connsiteY2" fmla="*/ 419100 h 419100"/>
                <a:gd name="connsiteX0" fmla="*/ 0 w 419100"/>
                <a:gd name="connsiteY0" fmla="*/ 0 h 419100"/>
                <a:gd name="connsiteX1" fmla="*/ 419100 w 419100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 h="419100">
                  <a:moveTo>
                    <a:pt x="0" y="0"/>
                  </a:moveTo>
                  <a:cubicBezTo>
                    <a:pt x="231463" y="0"/>
                    <a:pt x="419100" y="187637"/>
                    <a:pt x="419100" y="41910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17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36147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用户奖品</a:t>
              </a:r>
              <a:endParaRPr lang="zh-CN" altLang="en-US" sz="2800" spc="3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17280" y="1084742"/>
            <a:ext cx="4804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玩家在首页点击“我的奖品”可以查看所获得的奖品，在第一次查看奖品前需要输入一个手机号（右图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），输入手机号后即可查看所获得的奖品（右图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）</a:t>
            </a:r>
            <a:endParaRPr kumimoji="1" lang="zh-CN" altLang="en-US" sz="24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78" y="1212206"/>
            <a:ext cx="2858316" cy="459617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62" y="1212206"/>
            <a:ext cx="2858315" cy="45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3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36147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用户奖品</a:t>
              </a:r>
              <a:r>
                <a:rPr lang="en-US" altLang="zh-CN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800" spc="3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面膜奖</a:t>
              </a:r>
              <a:endParaRPr lang="zh-CN" altLang="en-US" sz="2800" spc="3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17280" y="1084742"/>
            <a:ext cx="4804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玩家在活动期间游戏过程中，第一</a:t>
            </a:r>
            <a:r>
              <a:rPr kumimoji="1" lang="zh-CN" altLang="en-US" sz="2400" dirty="0"/>
              <a:t>次</a:t>
            </a:r>
            <a:r>
              <a:rPr kumimoji="1" lang="zh-CN" altLang="en-US" sz="2400" dirty="0" smtClean="0"/>
              <a:t>到达面膜格子</a:t>
            </a:r>
            <a:r>
              <a:rPr kumimoji="1" lang="zh-CN" altLang="en-US" sz="2400" dirty="0"/>
              <a:t>，可以</a:t>
            </a:r>
            <a:r>
              <a:rPr kumimoji="1" lang="zh-CN" altLang="en-US" sz="2400" dirty="0" smtClean="0"/>
              <a:t>获得面膜奖（右图</a:t>
            </a:r>
            <a:r>
              <a:rPr kumimoji="1" lang="en-US" altLang="zh-CN" sz="2400" dirty="0"/>
              <a:t>1</a:t>
            </a:r>
            <a:r>
              <a:rPr kumimoji="1" lang="zh-CN" altLang="en-US" sz="2400" dirty="0" smtClean="0"/>
              <a:t>）。获得面膜奖后可以在“我的奖品”页查看面膜奖对应的二维码（右图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）</a:t>
            </a:r>
            <a:endParaRPr kumimoji="1" lang="zh-CN" altLang="en-US" sz="24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78" y="1224906"/>
            <a:ext cx="2858317" cy="459617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162" y="1224906"/>
            <a:ext cx="2858316" cy="45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ordArt 293"/>
          <p:cNvSpPr>
            <a:spLocks noChangeArrowheads="1" noChangeShapeType="1" noTextEdit="1"/>
          </p:cNvSpPr>
          <p:nvPr/>
        </p:nvSpPr>
        <p:spPr bwMode="auto">
          <a:xfrm>
            <a:off x="5301708" y="620153"/>
            <a:ext cx="1593890" cy="74358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 dirty="0">
                <a:solidFill>
                  <a:srgbClr val="0374AF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8" name="WordArt 294"/>
          <p:cNvSpPr>
            <a:spLocks noChangeArrowheads="1" noChangeShapeType="1" noTextEdit="1"/>
          </p:cNvSpPr>
          <p:nvPr/>
        </p:nvSpPr>
        <p:spPr bwMode="auto">
          <a:xfrm>
            <a:off x="5317170" y="1552659"/>
            <a:ext cx="1593890" cy="21245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dirty="0">
                <a:solidFill>
                  <a:srgbClr val="0374AF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3600" dirty="0">
              <a:solidFill>
                <a:srgbClr val="0374A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8838" y="1955621"/>
            <a:ext cx="5239657" cy="795337"/>
          </a:xfrm>
          <a:prstGeom prst="rect">
            <a:avLst/>
          </a:prstGeom>
          <a:solidFill>
            <a:srgbClr val="0374A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5838" y="2057221"/>
            <a:ext cx="592138" cy="59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0374A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600" b="1" dirty="0">
              <a:solidFill>
                <a:srgbClr val="0374A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1783101" y="2078766"/>
            <a:ext cx="17748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时间安排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8838" y="3136943"/>
            <a:ext cx="5239657" cy="795338"/>
          </a:xfrm>
          <a:prstGeom prst="rect">
            <a:avLst/>
          </a:prstGeom>
          <a:solidFill>
            <a:srgbClr val="0374A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25838" y="3238543"/>
            <a:ext cx="592138" cy="592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0374A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600" b="1" dirty="0">
              <a:solidFill>
                <a:srgbClr val="0374A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1783101" y="3260089"/>
            <a:ext cx="177484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店主</a:t>
            </a:r>
            <a:r>
              <a:rPr lang="zh-CN" altLang="en-US" sz="2800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报名</a:t>
            </a:r>
          </a:p>
          <a:p>
            <a:pPr>
              <a:defRPr/>
            </a:pP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43293" y="1954033"/>
            <a:ext cx="5239657" cy="796925"/>
          </a:xfrm>
          <a:prstGeom prst="rect">
            <a:avLst/>
          </a:prstGeom>
          <a:solidFill>
            <a:srgbClr val="0374A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370293" y="2055633"/>
            <a:ext cx="592138" cy="59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0374A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3600" b="1" dirty="0">
              <a:solidFill>
                <a:srgbClr val="0374A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2"/>
          <p:cNvSpPr txBox="1"/>
          <p:nvPr/>
        </p:nvSpPr>
        <p:spPr>
          <a:xfrm>
            <a:off x="7327556" y="2077179"/>
            <a:ext cx="17748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店主排名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43293" y="3135356"/>
            <a:ext cx="5239657" cy="795337"/>
          </a:xfrm>
          <a:prstGeom prst="rect">
            <a:avLst/>
          </a:prstGeom>
          <a:solidFill>
            <a:srgbClr val="0374A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370293" y="3236956"/>
            <a:ext cx="592138" cy="59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0374A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endParaRPr lang="zh-CN" altLang="en-US" sz="3600" b="1" dirty="0">
              <a:solidFill>
                <a:srgbClr val="0374A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5"/>
          <p:cNvSpPr txBox="1"/>
          <p:nvPr/>
        </p:nvSpPr>
        <p:spPr>
          <a:xfrm>
            <a:off x="7327556" y="3258501"/>
            <a:ext cx="17748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用户奖品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8838" y="4315091"/>
            <a:ext cx="5239657" cy="795337"/>
          </a:xfrm>
          <a:prstGeom prst="rect">
            <a:avLst/>
          </a:prstGeom>
          <a:solidFill>
            <a:srgbClr val="0374A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25838" y="4416691"/>
            <a:ext cx="592138" cy="59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0374A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600" b="1" dirty="0">
              <a:solidFill>
                <a:srgbClr val="0374A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文本框 6"/>
          <p:cNvSpPr txBox="1"/>
          <p:nvPr/>
        </p:nvSpPr>
        <p:spPr>
          <a:xfrm>
            <a:off x="1783101" y="4438236"/>
            <a:ext cx="17748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游戏说明</a:t>
            </a:r>
          </a:p>
        </p:txBody>
      </p:sp>
      <p:sp>
        <p:nvSpPr>
          <p:cNvPr id="29" name="矩形 28"/>
          <p:cNvSpPr/>
          <p:nvPr/>
        </p:nvSpPr>
        <p:spPr>
          <a:xfrm>
            <a:off x="698838" y="5496413"/>
            <a:ext cx="5239657" cy="795338"/>
          </a:xfrm>
          <a:prstGeom prst="rect">
            <a:avLst/>
          </a:prstGeom>
          <a:solidFill>
            <a:srgbClr val="0374A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5838" y="5598013"/>
            <a:ext cx="592138" cy="592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0374A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3600" b="1" dirty="0">
              <a:solidFill>
                <a:srgbClr val="0374A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1783101" y="5619559"/>
            <a:ext cx="17748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用户排名</a:t>
            </a:r>
          </a:p>
        </p:txBody>
      </p:sp>
      <p:sp>
        <p:nvSpPr>
          <p:cNvPr id="32" name="矩形 31"/>
          <p:cNvSpPr/>
          <p:nvPr/>
        </p:nvSpPr>
        <p:spPr>
          <a:xfrm>
            <a:off x="6243293" y="4313503"/>
            <a:ext cx="5239657" cy="796925"/>
          </a:xfrm>
          <a:prstGeom prst="rect">
            <a:avLst/>
          </a:prstGeom>
          <a:solidFill>
            <a:srgbClr val="0374A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370293" y="4415103"/>
            <a:ext cx="592138" cy="59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0374A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endParaRPr lang="zh-CN" altLang="en-US" sz="3600" b="1" dirty="0">
              <a:solidFill>
                <a:srgbClr val="0374A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12"/>
          <p:cNvSpPr txBox="1"/>
          <p:nvPr/>
        </p:nvSpPr>
        <p:spPr>
          <a:xfrm>
            <a:off x="7327556" y="4436649"/>
            <a:ext cx="17748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店主奖品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43293" y="5494826"/>
            <a:ext cx="5239657" cy="795337"/>
          </a:xfrm>
          <a:prstGeom prst="rect">
            <a:avLst/>
          </a:prstGeom>
          <a:solidFill>
            <a:srgbClr val="0374A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370293" y="5596426"/>
            <a:ext cx="592138" cy="59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0374A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  <a:endParaRPr lang="zh-CN" altLang="en-US" sz="3600" b="1" dirty="0">
              <a:solidFill>
                <a:srgbClr val="0374A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15"/>
          <p:cNvSpPr txBox="1"/>
          <p:nvPr/>
        </p:nvSpPr>
        <p:spPr>
          <a:xfrm>
            <a:off x="7327556" y="5617971"/>
            <a:ext cx="17748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核销说明</a:t>
            </a:r>
            <a:endParaRPr lang="zh-CN" altLang="en-US" sz="28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882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/>
      <p:bldP spid="35" grpId="0" animBg="1"/>
      <p:bldP spid="36" grpId="0" animBg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42463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用户奖品</a:t>
              </a:r>
              <a:r>
                <a:rPr lang="en-US" altLang="zh-CN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800" spc="3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珍爱套盒奖</a:t>
              </a:r>
              <a:endParaRPr lang="zh-CN" altLang="en-US" sz="2800" spc="3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17280" y="1084742"/>
            <a:ext cx="4804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玩家在活动期间游戏过程中</a:t>
            </a:r>
            <a:r>
              <a:rPr kumimoji="1" lang="zh-CN" altLang="en-US" sz="2400" dirty="0" smtClean="0"/>
              <a:t>，到达“？”格子，可以有一定几率抽取珍爱套盒奖（右图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）。获得珍爱套盒奖后</a:t>
            </a:r>
            <a:r>
              <a:rPr kumimoji="1" lang="zh-CN" altLang="en-US" sz="2400" dirty="0"/>
              <a:t>可以在“我的奖品”</a:t>
            </a:r>
            <a:r>
              <a:rPr kumimoji="1" lang="zh-CN" altLang="en-US" sz="2400" dirty="0" smtClean="0"/>
              <a:t>页点击珍爱套盒奖，然后填写收货信息（右图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）以领取奖品</a:t>
            </a:r>
            <a:endParaRPr kumimoji="1" lang="zh-CN" altLang="en-US" sz="24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00" y="1186807"/>
            <a:ext cx="2858317" cy="459617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561" y="1186808"/>
            <a:ext cx="2858316" cy="45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42463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用户奖品</a:t>
              </a:r>
              <a:r>
                <a:rPr lang="en-US" altLang="zh-CN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800" spc="3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面膜套盒奖</a:t>
              </a:r>
              <a:endParaRPr lang="zh-CN" altLang="en-US" sz="2800" spc="3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17280" y="1084742"/>
            <a:ext cx="4804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用户凭面膜奖的二维码去线下门店核销时，店主扫码后会进行一次幸运大抽奖（右图</a:t>
            </a:r>
            <a:r>
              <a:rPr kumimoji="1" lang="en-US" altLang="zh-CN" sz="2400" dirty="0"/>
              <a:t>1</a:t>
            </a:r>
            <a:r>
              <a:rPr kumimoji="1" lang="zh-CN" altLang="en-US" sz="2400" dirty="0" smtClean="0"/>
              <a:t>），有一定几率获得面膜套盒奖，中奖后店主端会提示发放一片面膜＋一份面膜套盒（右图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）</a:t>
            </a:r>
            <a:endParaRPr kumimoji="1" lang="zh-CN" altLang="en-US" sz="24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00" y="1186807"/>
            <a:ext cx="2858316" cy="459617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561" y="1186808"/>
            <a:ext cx="2858315" cy="45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5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42463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用户奖品</a:t>
              </a:r>
              <a:r>
                <a:rPr lang="en-US" altLang="zh-CN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800" spc="3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用户排名奖</a:t>
              </a:r>
              <a:endParaRPr lang="zh-CN" altLang="en-US" sz="2800" spc="3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98832" y="1059342"/>
            <a:ext cx="88705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根据活动结束后的用户排名，前</a:t>
            </a:r>
            <a:r>
              <a:rPr kumimoji="1" lang="en-US" altLang="zh-CN" sz="2400" dirty="0" smtClean="0"/>
              <a:t>100</a:t>
            </a:r>
            <a:r>
              <a:rPr kumimoji="1" lang="zh-CN" altLang="en-US" sz="2400" dirty="0" smtClean="0"/>
              <a:t>名用户均获得用户排名奖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名：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3888</a:t>
            </a:r>
            <a:r>
              <a:rPr kumimoji="1" lang="zh-CN" altLang="en-US" sz="2400" dirty="0" smtClean="0"/>
              <a:t>元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名：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1888</a:t>
            </a:r>
            <a:r>
              <a:rPr kumimoji="1" lang="zh-CN" altLang="en-US" sz="2400" dirty="0" smtClean="0"/>
              <a:t>元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名：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888</a:t>
            </a:r>
            <a:r>
              <a:rPr kumimoji="1" lang="zh-CN" altLang="en-US" sz="2400" dirty="0" smtClean="0"/>
              <a:t>元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4~10</a:t>
            </a:r>
            <a:r>
              <a:rPr kumimoji="1" lang="zh-CN" altLang="en-US" sz="2400" dirty="0" smtClean="0"/>
              <a:t>名：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388</a:t>
            </a:r>
            <a:r>
              <a:rPr kumimoji="1" lang="zh-CN" altLang="en-US" sz="2400" dirty="0" smtClean="0"/>
              <a:t>元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11~50</a:t>
            </a:r>
            <a:r>
              <a:rPr kumimoji="1" lang="zh-CN" altLang="en-US" sz="2400" dirty="0" smtClean="0"/>
              <a:t>名：果本新品舒润弹滑面膜礼盒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51~100</a:t>
            </a:r>
            <a:r>
              <a:rPr kumimoji="1" lang="zh-CN" altLang="en-US" sz="2400" dirty="0" smtClean="0"/>
              <a:t>名：果本新品果实精华油面膜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盒</a:t>
            </a:r>
            <a:endParaRPr kumimoji="1" lang="en-US" altLang="zh-CN" sz="24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298832" y="4029577"/>
            <a:ext cx="1148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用户排名奖由品牌方根据后台排名信息（用户排名</a:t>
            </a:r>
            <a:r>
              <a:rPr kumimoji="1" lang="zh-CN" altLang="en-US" sz="2400" dirty="0"/>
              <a:t>和用户对应的</a:t>
            </a:r>
            <a:r>
              <a:rPr kumimoji="1" lang="zh-CN" altLang="en-US" sz="2400" dirty="0" smtClean="0"/>
              <a:t>手机号）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线下核销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9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dministrator\Desktop\图片10-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2028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utoShape 292"/>
          <p:cNvSpPr>
            <a:spLocks noChangeArrowheads="1"/>
          </p:cNvSpPr>
          <p:nvPr/>
        </p:nvSpPr>
        <p:spPr bwMode="auto">
          <a:xfrm flipH="1" flipV="1">
            <a:off x="-458" y="1588"/>
            <a:ext cx="12203303" cy="6946046"/>
          </a:xfrm>
          <a:prstGeom prst="parallelogram">
            <a:avLst>
              <a:gd name="adj" fmla="val 0"/>
            </a:avLst>
          </a:prstGeom>
          <a:solidFill>
            <a:srgbClr val="0374AF">
              <a:alpha val="9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7306" y="2866853"/>
            <a:ext cx="1913230" cy="1041250"/>
            <a:chOff x="8034759" y="3178903"/>
            <a:chExt cx="1595802" cy="868495"/>
          </a:xfrm>
        </p:grpSpPr>
        <p:sp>
          <p:nvSpPr>
            <p:cNvPr id="10" name="椭圆 9"/>
            <p:cNvSpPr/>
            <p:nvPr/>
          </p:nvSpPr>
          <p:spPr>
            <a:xfrm>
              <a:off x="8389633" y="3178903"/>
              <a:ext cx="868497" cy="86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4759" y="3273071"/>
              <a:ext cx="1595802" cy="693119"/>
            </a:xfrm>
            <a:prstGeom prst="rect">
              <a:avLst/>
            </a:prstGeom>
            <a:noFill/>
          </p:spPr>
          <p:txBody>
            <a:bodyPr wrap="square" lIns="91433" tIns="45716" rIns="91433" bIns="45716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rgbClr val="0374AF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endParaRPr lang="zh-CN" altLang="en-US" sz="4800" b="1" dirty="0">
                <a:solidFill>
                  <a:srgbClr val="0374A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42"/>
          <p:cNvSpPr txBox="1"/>
          <p:nvPr/>
        </p:nvSpPr>
        <p:spPr>
          <a:xfrm>
            <a:off x="5507073" y="2704047"/>
            <a:ext cx="571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店主奖品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404646">
            <a:off x="-4817058" y="-1247324"/>
            <a:ext cx="9269591" cy="9269594"/>
            <a:chOff x="615597" y="574943"/>
            <a:chExt cx="1479550" cy="1479550"/>
          </a:xfrm>
        </p:grpSpPr>
        <p:sp>
          <p:nvSpPr>
            <p:cNvPr id="15" name="椭圆 14"/>
            <p:cNvSpPr/>
            <p:nvPr/>
          </p:nvSpPr>
          <p:spPr>
            <a:xfrm>
              <a:off x="615597" y="574943"/>
              <a:ext cx="1479550" cy="147955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21444" y="711200"/>
              <a:ext cx="1219200" cy="121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66927" y="856683"/>
              <a:ext cx="928234" cy="92823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2111217">
              <a:off x="1420201" y="1033200"/>
              <a:ext cx="464117" cy="464117"/>
            </a:xfrm>
            <a:custGeom>
              <a:avLst/>
              <a:gdLst>
                <a:gd name="connsiteX0" fmla="*/ 0 w 419100"/>
                <a:gd name="connsiteY0" fmla="*/ 0 h 419100"/>
                <a:gd name="connsiteX1" fmla="*/ 419100 w 419100"/>
                <a:gd name="connsiteY1" fmla="*/ 419100 h 419100"/>
                <a:gd name="connsiteX2" fmla="*/ 0 w 419100"/>
                <a:gd name="connsiteY2" fmla="*/ 419100 h 419100"/>
                <a:gd name="connsiteX3" fmla="*/ 0 w 419100"/>
                <a:gd name="connsiteY3" fmla="*/ 0 h 419100"/>
                <a:gd name="connsiteX0" fmla="*/ 0 w 419100"/>
                <a:gd name="connsiteY0" fmla="*/ 419100 h 510540"/>
                <a:gd name="connsiteX1" fmla="*/ 0 w 419100"/>
                <a:gd name="connsiteY1" fmla="*/ 0 h 510540"/>
                <a:gd name="connsiteX2" fmla="*/ 419100 w 419100"/>
                <a:gd name="connsiteY2" fmla="*/ 419100 h 510540"/>
                <a:gd name="connsiteX3" fmla="*/ 91440 w 419100"/>
                <a:gd name="connsiteY3" fmla="*/ 510540 h 510540"/>
                <a:gd name="connsiteX0" fmla="*/ 0 w 419100"/>
                <a:gd name="connsiteY0" fmla="*/ 419100 h 419100"/>
                <a:gd name="connsiteX1" fmla="*/ 0 w 419100"/>
                <a:gd name="connsiteY1" fmla="*/ 0 h 419100"/>
                <a:gd name="connsiteX2" fmla="*/ 419100 w 419100"/>
                <a:gd name="connsiteY2" fmla="*/ 419100 h 419100"/>
                <a:gd name="connsiteX0" fmla="*/ 0 w 419100"/>
                <a:gd name="connsiteY0" fmla="*/ 0 h 419100"/>
                <a:gd name="connsiteX1" fmla="*/ 419100 w 419100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 h="419100">
                  <a:moveTo>
                    <a:pt x="0" y="0"/>
                  </a:moveTo>
                  <a:cubicBezTo>
                    <a:pt x="231463" y="0"/>
                    <a:pt x="419100" y="187637"/>
                    <a:pt x="419100" y="41910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9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17748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店主奖品</a:t>
              </a:r>
              <a:endParaRPr lang="zh-CN" altLang="en-US" sz="2800" spc="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280" y="989437"/>
            <a:ext cx="78653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根据活动结束后的店主排名，前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100</a:t>
            </a:r>
            <a:r>
              <a:rPr kumimoji="1" lang="zh-CN" altLang="en-US" sz="2400" dirty="0" smtClean="0"/>
              <a:t>名店主均获得现金奖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名：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3888</a:t>
            </a:r>
            <a:r>
              <a:rPr kumimoji="1" lang="zh-CN" altLang="en-US" sz="2400" dirty="0" smtClean="0"/>
              <a:t>元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名：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1888</a:t>
            </a:r>
            <a:r>
              <a:rPr kumimoji="1" lang="zh-CN" altLang="en-US" sz="2400" dirty="0" smtClean="0"/>
              <a:t>元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名：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888</a:t>
            </a:r>
            <a:r>
              <a:rPr kumimoji="1" lang="zh-CN" altLang="en-US" sz="2400" dirty="0" smtClean="0"/>
              <a:t>元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4-10</a:t>
            </a:r>
            <a:r>
              <a:rPr kumimoji="1" lang="zh-CN" altLang="en-US" sz="2400" dirty="0" smtClean="0"/>
              <a:t>名：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388</a:t>
            </a:r>
            <a:r>
              <a:rPr kumimoji="1" lang="zh-CN" altLang="en-US" sz="2400" dirty="0" smtClean="0"/>
              <a:t>元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11-50</a:t>
            </a:r>
            <a:r>
              <a:rPr kumimoji="1" lang="zh-CN" altLang="en-US" sz="2400" dirty="0" smtClean="0"/>
              <a:t>名：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88.8</a:t>
            </a:r>
            <a:r>
              <a:rPr kumimoji="1" lang="zh-CN" altLang="en-US" sz="2400" dirty="0" smtClean="0"/>
              <a:t>元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第</a:t>
            </a:r>
            <a:r>
              <a:rPr kumimoji="1" lang="en-US" altLang="zh-CN" sz="2400" dirty="0" smtClean="0"/>
              <a:t>51-100</a:t>
            </a:r>
            <a:r>
              <a:rPr kumimoji="1" lang="zh-CN" altLang="en-US" sz="2400" dirty="0" smtClean="0"/>
              <a:t>名：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38.8</a:t>
            </a:r>
            <a:r>
              <a:rPr kumimoji="1" lang="zh-CN" altLang="en-US" sz="2400" dirty="0" smtClean="0"/>
              <a:t>元</a:t>
            </a:r>
            <a:endParaRPr kumimoji="1" lang="en-US" altLang="zh-CN" sz="24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417280" y="3928981"/>
            <a:ext cx="1148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现金奖由品牌方根据后台排名信息（店主排名和对应店主的报名手机号）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线下核销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0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dministrator\Desktop\图片10-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2028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utoShape 292"/>
          <p:cNvSpPr>
            <a:spLocks noChangeArrowheads="1"/>
          </p:cNvSpPr>
          <p:nvPr/>
        </p:nvSpPr>
        <p:spPr bwMode="auto">
          <a:xfrm flipH="1" flipV="1">
            <a:off x="-458" y="1588"/>
            <a:ext cx="12203303" cy="6946046"/>
          </a:xfrm>
          <a:prstGeom prst="parallelogram">
            <a:avLst>
              <a:gd name="adj" fmla="val 0"/>
            </a:avLst>
          </a:prstGeom>
          <a:solidFill>
            <a:srgbClr val="0374AF">
              <a:alpha val="9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7306" y="2866853"/>
            <a:ext cx="1913230" cy="1041250"/>
            <a:chOff x="8034759" y="3178903"/>
            <a:chExt cx="1595802" cy="868495"/>
          </a:xfrm>
        </p:grpSpPr>
        <p:sp>
          <p:nvSpPr>
            <p:cNvPr id="10" name="椭圆 9"/>
            <p:cNvSpPr/>
            <p:nvPr/>
          </p:nvSpPr>
          <p:spPr>
            <a:xfrm>
              <a:off x="8389633" y="3178903"/>
              <a:ext cx="868497" cy="86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4759" y="3273071"/>
              <a:ext cx="1595802" cy="693119"/>
            </a:xfrm>
            <a:prstGeom prst="rect">
              <a:avLst/>
            </a:prstGeom>
            <a:noFill/>
          </p:spPr>
          <p:txBody>
            <a:bodyPr wrap="square" lIns="91433" tIns="45716" rIns="91433" bIns="45716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rgbClr val="0374AF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lang="zh-CN" altLang="en-US" sz="4800" b="1" dirty="0">
                <a:solidFill>
                  <a:srgbClr val="0374A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42"/>
          <p:cNvSpPr txBox="1"/>
          <p:nvPr/>
        </p:nvSpPr>
        <p:spPr>
          <a:xfrm>
            <a:off x="5507073" y="2704047"/>
            <a:ext cx="571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核销说明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404646">
            <a:off x="-4817058" y="-1247324"/>
            <a:ext cx="9269591" cy="9269594"/>
            <a:chOff x="615597" y="574943"/>
            <a:chExt cx="1479550" cy="1479550"/>
          </a:xfrm>
        </p:grpSpPr>
        <p:sp>
          <p:nvSpPr>
            <p:cNvPr id="15" name="椭圆 14"/>
            <p:cNvSpPr/>
            <p:nvPr/>
          </p:nvSpPr>
          <p:spPr>
            <a:xfrm>
              <a:off x="615597" y="574943"/>
              <a:ext cx="1479550" cy="147955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21444" y="711200"/>
              <a:ext cx="1219200" cy="121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66927" y="856683"/>
              <a:ext cx="928234" cy="92823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2111217">
              <a:off x="1420201" y="1033200"/>
              <a:ext cx="464117" cy="464117"/>
            </a:xfrm>
            <a:custGeom>
              <a:avLst/>
              <a:gdLst>
                <a:gd name="connsiteX0" fmla="*/ 0 w 419100"/>
                <a:gd name="connsiteY0" fmla="*/ 0 h 419100"/>
                <a:gd name="connsiteX1" fmla="*/ 419100 w 419100"/>
                <a:gd name="connsiteY1" fmla="*/ 419100 h 419100"/>
                <a:gd name="connsiteX2" fmla="*/ 0 w 419100"/>
                <a:gd name="connsiteY2" fmla="*/ 419100 h 419100"/>
                <a:gd name="connsiteX3" fmla="*/ 0 w 419100"/>
                <a:gd name="connsiteY3" fmla="*/ 0 h 419100"/>
                <a:gd name="connsiteX0" fmla="*/ 0 w 419100"/>
                <a:gd name="connsiteY0" fmla="*/ 419100 h 510540"/>
                <a:gd name="connsiteX1" fmla="*/ 0 w 419100"/>
                <a:gd name="connsiteY1" fmla="*/ 0 h 510540"/>
                <a:gd name="connsiteX2" fmla="*/ 419100 w 419100"/>
                <a:gd name="connsiteY2" fmla="*/ 419100 h 510540"/>
                <a:gd name="connsiteX3" fmla="*/ 91440 w 419100"/>
                <a:gd name="connsiteY3" fmla="*/ 510540 h 510540"/>
                <a:gd name="connsiteX0" fmla="*/ 0 w 419100"/>
                <a:gd name="connsiteY0" fmla="*/ 419100 h 419100"/>
                <a:gd name="connsiteX1" fmla="*/ 0 w 419100"/>
                <a:gd name="connsiteY1" fmla="*/ 0 h 419100"/>
                <a:gd name="connsiteX2" fmla="*/ 419100 w 419100"/>
                <a:gd name="connsiteY2" fmla="*/ 419100 h 419100"/>
                <a:gd name="connsiteX0" fmla="*/ 0 w 419100"/>
                <a:gd name="connsiteY0" fmla="*/ 0 h 419100"/>
                <a:gd name="connsiteX1" fmla="*/ 419100 w 419100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 h="419100">
                  <a:moveTo>
                    <a:pt x="0" y="0"/>
                  </a:moveTo>
                  <a:cubicBezTo>
                    <a:pt x="231463" y="0"/>
                    <a:pt x="419100" y="187637"/>
                    <a:pt x="419100" y="41910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29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17748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用户排名</a:t>
              </a:r>
              <a:endParaRPr lang="zh-CN" altLang="en-US" sz="2800" spc="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17280" y="1084742"/>
            <a:ext cx="480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玩家的面膜</a:t>
            </a:r>
            <a:r>
              <a:rPr kumimoji="1" lang="zh-CN" altLang="en-US" sz="2400" smtClean="0"/>
              <a:t>奖，由店主负责核销</a:t>
            </a:r>
            <a:endParaRPr kumimoji="1" lang="zh-CN" altLang="en-US" sz="24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56" y="1440808"/>
            <a:ext cx="2858317" cy="459617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562" y="1440808"/>
            <a:ext cx="2858316" cy="459617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7280" y="1864386"/>
            <a:ext cx="48046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核销场景</a:t>
            </a:r>
            <a:r>
              <a:rPr kumimoji="1" lang="zh-CN" altLang="en-US" sz="2400" dirty="0" smtClean="0"/>
              <a:t>：用户向店主出示面膜奖二维码，店主点击核销页面的核销按钮（右图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上方），调取摄像头，扫描二维码后，进行一轮幸运抽奖：若抽奖中得面膜套盒，则提示发放一片面膜</a:t>
            </a:r>
            <a:r>
              <a:rPr kumimoji="1" lang="en-US" altLang="zh-CN" sz="2400" dirty="0" smtClean="0"/>
              <a:t>+</a:t>
            </a:r>
            <a:r>
              <a:rPr kumimoji="1" lang="zh-CN" altLang="en-US" sz="2400" dirty="0" smtClean="0"/>
              <a:t>一份面膜套盒；若没中奖，则提示发放一片面膜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168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bt80\图片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83"/>
          <a:stretch/>
        </p:blipFill>
        <p:spPr bwMode="auto">
          <a:xfrm>
            <a:off x="0" y="0"/>
            <a:ext cx="12190413" cy="694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92"/>
          <p:cNvSpPr>
            <a:spLocks noChangeArrowheads="1"/>
          </p:cNvSpPr>
          <p:nvPr/>
        </p:nvSpPr>
        <p:spPr bwMode="auto">
          <a:xfrm flipH="1" flipV="1">
            <a:off x="0" y="0"/>
            <a:ext cx="12193589" cy="6946046"/>
          </a:xfrm>
          <a:prstGeom prst="parallelogram">
            <a:avLst>
              <a:gd name="adj" fmla="val 0"/>
            </a:avLst>
          </a:prstGeom>
          <a:solidFill>
            <a:srgbClr val="0374AF">
              <a:alpha val="82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51630" y="2287705"/>
            <a:ext cx="6426010" cy="1749600"/>
            <a:chOff x="3283263" y="2258394"/>
            <a:chExt cx="6426010" cy="1749600"/>
          </a:xfrm>
        </p:grpSpPr>
        <p:grpSp>
          <p:nvGrpSpPr>
            <p:cNvPr id="12" name="组合 11"/>
            <p:cNvGrpSpPr/>
            <p:nvPr/>
          </p:nvGrpSpPr>
          <p:grpSpPr>
            <a:xfrm>
              <a:off x="5776444" y="2258394"/>
              <a:ext cx="1659126" cy="266698"/>
              <a:chOff x="2846744" y="2113254"/>
              <a:chExt cx="1659126" cy="266698"/>
            </a:xfrm>
          </p:grpSpPr>
          <p:sp>
            <p:nvSpPr>
              <p:cNvPr id="16" name="椭圆 15"/>
              <p:cNvSpPr/>
              <p:nvPr/>
            </p:nvSpPr>
            <p:spPr>
              <a:xfrm flipH="1">
                <a:off x="2846744" y="2113254"/>
                <a:ext cx="266700" cy="26669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7" name="椭圆 16"/>
              <p:cNvSpPr/>
              <p:nvPr/>
            </p:nvSpPr>
            <p:spPr>
              <a:xfrm flipH="1">
                <a:off x="3194850" y="2113254"/>
                <a:ext cx="266700" cy="26669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8" name="椭圆 17"/>
              <p:cNvSpPr/>
              <p:nvPr/>
            </p:nvSpPr>
            <p:spPr>
              <a:xfrm flipH="1">
                <a:off x="3542956" y="2113254"/>
                <a:ext cx="266700" cy="26669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9" name="椭圆 18"/>
              <p:cNvSpPr/>
              <p:nvPr/>
            </p:nvSpPr>
            <p:spPr>
              <a:xfrm flipH="1">
                <a:off x="3891062" y="2113254"/>
                <a:ext cx="266700" cy="26669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0" name="椭圆 19"/>
              <p:cNvSpPr/>
              <p:nvPr/>
            </p:nvSpPr>
            <p:spPr>
              <a:xfrm flipH="1">
                <a:off x="4239170" y="2113254"/>
                <a:ext cx="266700" cy="26669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502739" y="2850330"/>
              <a:ext cx="62065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谢谢您的</a:t>
              </a:r>
              <a:r>
                <a:rPr lang="zh-CN" altLang="en-US" sz="6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观看</a:t>
              </a:r>
              <a:r>
                <a:rPr lang="en-US" altLang="zh-CN" sz="6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!</a:t>
              </a:r>
              <a:endParaRPr lang="zh-CN" altLang="en-US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283263" y="2754433"/>
              <a:ext cx="109244" cy="12535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-5369508" y="-1247324"/>
            <a:ext cx="9269591" cy="9269594"/>
            <a:chOff x="615597" y="574943"/>
            <a:chExt cx="1479550" cy="1479550"/>
          </a:xfrm>
        </p:grpSpPr>
        <p:sp>
          <p:nvSpPr>
            <p:cNvPr id="22" name="椭圆 21"/>
            <p:cNvSpPr/>
            <p:nvPr/>
          </p:nvSpPr>
          <p:spPr>
            <a:xfrm>
              <a:off x="615597" y="574943"/>
              <a:ext cx="1479550" cy="147955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21444" y="711200"/>
              <a:ext cx="1219200" cy="121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866927" y="856683"/>
              <a:ext cx="928234" cy="92823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 rot="2111217">
              <a:off x="1420201" y="1033200"/>
              <a:ext cx="464117" cy="464117"/>
            </a:xfrm>
            <a:custGeom>
              <a:avLst/>
              <a:gdLst>
                <a:gd name="connsiteX0" fmla="*/ 0 w 419100"/>
                <a:gd name="connsiteY0" fmla="*/ 0 h 419100"/>
                <a:gd name="connsiteX1" fmla="*/ 419100 w 419100"/>
                <a:gd name="connsiteY1" fmla="*/ 419100 h 419100"/>
                <a:gd name="connsiteX2" fmla="*/ 0 w 419100"/>
                <a:gd name="connsiteY2" fmla="*/ 419100 h 419100"/>
                <a:gd name="connsiteX3" fmla="*/ 0 w 419100"/>
                <a:gd name="connsiteY3" fmla="*/ 0 h 419100"/>
                <a:gd name="connsiteX0" fmla="*/ 0 w 419100"/>
                <a:gd name="connsiteY0" fmla="*/ 419100 h 510540"/>
                <a:gd name="connsiteX1" fmla="*/ 0 w 419100"/>
                <a:gd name="connsiteY1" fmla="*/ 0 h 510540"/>
                <a:gd name="connsiteX2" fmla="*/ 419100 w 419100"/>
                <a:gd name="connsiteY2" fmla="*/ 419100 h 510540"/>
                <a:gd name="connsiteX3" fmla="*/ 91440 w 419100"/>
                <a:gd name="connsiteY3" fmla="*/ 510540 h 510540"/>
                <a:gd name="connsiteX0" fmla="*/ 0 w 419100"/>
                <a:gd name="connsiteY0" fmla="*/ 419100 h 419100"/>
                <a:gd name="connsiteX1" fmla="*/ 0 w 419100"/>
                <a:gd name="connsiteY1" fmla="*/ 0 h 419100"/>
                <a:gd name="connsiteX2" fmla="*/ 419100 w 419100"/>
                <a:gd name="connsiteY2" fmla="*/ 419100 h 419100"/>
                <a:gd name="connsiteX0" fmla="*/ 0 w 419100"/>
                <a:gd name="connsiteY0" fmla="*/ 0 h 419100"/>
                <a:gd name="connsiteX1" fmla="*/ 419100 w 419100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 h="419100">
                  <a:moveTo>
                    <a:pt x="0" y="0"/>
                  </a:moveTo>
                  <a:cubicBezTo>
                    <a:pt x="231463" y="0"/>
                    <a:pt x="419100" y="187637"/>
                    <a:pt x="419100" y="41910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71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dministrator\Desktop\图片10-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2028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utoShape 292"/>
          <p:cNvSpPr>
            <a:spLocks noChangeArrowheads="1"/>
          </p:cNvSpPr>
          <p:nvPr/>
        </p:nvSpPr>
        <p:spPr bwMode="auto">
          <a:xfrm flipH="1" flipV="1">
            <a:off x="-458" y="1588"/>
            <a:ext cx="12203303" cy="6946046"/>
          </a:xfrm>
          <a:prstGeom prst="parallelogram">
            <a:avLst>
              <a:gd name="adj" fmla="val 0"/>
            </a:avLst>
          </a:prstGeom>
          <a:solidFill>
            <a:srgbClr val="0374AF">
              <a:alpha val="9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7306" y="2866853"/>
            <a:ext cx="1913230" cy="1041250"/>
            <a:chOff x="8034759" y="3178903"/>
            <a:chExt cx="1595802" cy="868495"/>
          </a:xfrm>
        </p:grpSpPr>
        <p:sp>
          <p:nvSpPr>
            <p:cNvPr id="10" name="椭圆 9"/>
            <p:cNvSpPr/>
            <p:nvPr/>
          </p:nvSpPr>
          <p:spPr>
            <a:xfrm>
              <a:off x="8389633" y="3178903"/>
              <a:ext cx="868497" cy="86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4759" y="3273071"/>
              <a:ext cx="1595802" cy="693119"/>
            </a:xfrm>
            <a:prstGeom prst="rect">
              <a:avLst/>
            </a:prstGeom>
            <a:noFill/>
          </p:spPr>
          <p:txBody>
            <a:bodyPr wrap="square" lIns="91433" tIns="45716" rIns="91433" bIns="45716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rgbClr val="0374A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4800" b="1" dirty="0">
                <a:solidFill>
                  <a:srgbClr val="0374A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42"/>
          <p:cNvSpPr txBox="1"/>
          <p:nvPr/>
        </p:nvSpPr>
        <p:spPr>
          <a:xfrm>
            <a:off x="5507073" y="2704047"/>
            <a:ext cx="571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时间安排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404646">
            <a:off x="-4817058" y="-1247324"/>
            <a:ext cx="9269591" cy="9269594"/>
            <a:chOff x="615597" y="574943"/>
            <a:chExt cx="1479550" cy="1479550"/>
          </a:xfrm>
        </p:grpSpPr>
        <p:sp>
          <p:nvSpPr>
            <p:cNvPr id="15" name="椭圆 14"/>
            <p:cNvSpPr/>
            <p:nvPr/>
          </p:nvSpPr>
          <p:spPr>
            <a:xfrm>
              <a:off x="615597" y="574943"/>
              <a:ext cx="1479550" cy="147955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21444" y="711200"/>
              <a:ext cx="1219200" cy="121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66927" y="856683"/>
              <a:ext cx="928234" cy="92823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2111217">
              <a:off x="1420201" y="1033200"/>
              <a:ext cx="464117" cy="464117"/>
            </a:xfrm>
            <a:custGeom>
              <a:avLst/>
              <a:gdLst>
                <a:gd name="connsiteX0" fmla="*/ 0 w 419100"/>
                <a:gd name="connsiteY0" fmla="*/ 0 h 419100"/>
                <a:gd name="connsiteX1" fmla="*/ 419100 w 419100"/>
                <a:gd name="connsiteY1" fmla="*/ 419100 h 419100"/>
                <a:gd name="connsiteX2" fmla="*/ 0 w 419100"/>
                <a:gd name="connsiteY2" fmla="*/ 419100 h 419100"/>
                <a:gd name="connsiteX3" fmla="*/ 0 w 419100"/>
                <a:gd name="connsiteY3" fmla="*/ 0 h 419100"/>
                <a:gd name="connsiteX0" fmla="*/ 0 w 419100"/>
                <a:gd name="connsiteY0" fmla="*/ 419100 h 510540"/>
                <a:gd name="connsiteX1" fmla="*/ 0 w 419100"/>
                <a:gd name="connsiteY1" fmla="*/ 0 h 510540"/>
                <a:gd name="connsiteX2" fmla="*/ 419100 w 419100"/>
                <a:gd name="connsiteY2" fmla="*/ 419100 h 510540"/>
                <a:gd name="connsiteX3" fmla="*/ 91440 w 419100"/>
                <a:gd name="connsiteY3" fmla="*/ 510540 h 510540"/>
                <a:gd name="connsiteX0" fmla="*/ 0 w 419100"/>
                <a:gd name="connsiteY0" fmla="*/ 419100 h 419100"/>
                <a:gd name="connsiteX1" fmla="*/ 0 w 419100"/>
                <a:gd name="connsiteY1" fmla="*/ 0 h 419100"/>
                <a:gd name="connsiteX2" fmla="*/ 419100 w 419100"/>
                <a:gd name="connsiteY2" fmla="*/ 419100 h 419100"/>
                <a:gd name="connsiteX0" fmla="*/ 0 w 419100"/>
                <a:gd name="connsiteY0" fmla="*/ 0 h 419100"/>
                <a:gd name="connsiteX1" fmla="*/ 419100 w 419100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 h="419100">
                  <a:moveTo>
                    <a:pt x="0" y="0"/>
                  </a:moveTo>
                  <a:cubicBezTo>
                    <a:pt x="231463" y="0"/>
                    <a:pt x="419100" y="187637"/>
                    <a:pt x="419100" y="41910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972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17748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时间安排</a:t>
              </a:r>
              <a:endParaRPr lang="zh-CN" altLang="en-US" sz="2800" spc="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280" y="2242007"/>
            <a:ext cx="565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活动开始时间：</a:t>
            </a:r>
            <a:r>
              <a:rPr kumimoji="1" lang="en-US" altLang="zh-CN" sz="2400" dirty="0" smtClean="0"/>
              <a:t>2018</a:t>
            </a:r>
            <a:r>
              <a:rPr kumimoji="1" lang="zh-CN" altLang="en-US" sz="2400" dirty="0" smtClean="0"/>
              <a:t>年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10</a:t>
            </a:r>
            <a:r>
              <a:rPr kumimoji="1" lang="zh-CN" altLang="en-US" sz="2400" dirty="0" smtClean="0"/>
              <a:t>月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9</a:t>
            </a:r>
            <a:r>
              <a:rPr kumimoji="1" lang="zh-CN" altLang="en-US" sz="2400" dirty="0" smtClean="0"/>
              <a:t>日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9:00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7280" y="2969002"/>
            <a:ext cx="565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活动结束时间：</a:t>
            </a:r>
            <a:r>
              <a:rPr kumimoji="1" lang="en-US" altLang="zh-CN" sz="2400" dirty="0" smtClean="0"/>
              <a:t>2018</a:t>
            </a:r>
            <a:r>
              <a:rPr kumimoji="1" lang="zh-CN" altLang="en-US" sz="2400" dirty="0" smtClean="0"/>
              <a:t>年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10</a:t>
            </a:r>
            <a:r>
              <a:rPr kumimoji="1" lang="zh-CN" altLang="en-US" sz="2400" dirty="0" smtClean="0"/>
              <a:t>月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15</a:t>
            </a:r>
            <a:r>
              <a:rPr kumimoji="1" lang="zh-CN" altLang="en-US" sz="2400" dirty="0" smtClean="0"/>
              <a:t>日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18:00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280" y="1485294"/>
            <a:ext cx="7139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店主截止报名时间：</a:t>
            </a:r>
            <a:r>
              <a:rPr kumimoji="1" lang="en-US" altLang="zh-CN" sz="2400" dirty="0" smtClean="0"/>
              <a:t>2018</a:t>
            </a:r>
            <a:r>
              <a:rPr kumimoji="1" lang="zh-CN" altLang="en-US" sz="2400" dirty="0" smtClean="0"/>
              <a:t>年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10</a:t>
            </a:r>
            <a:r>
              <a:rPr kumimoji="1" lang="zh-CN" altLang="en-US" sz="2400" dirty="0" smtClean="0"/>
              <a:t>月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8</a:t>
            </a:r>
            <a:r>
              <a:rPr kumimoji="1" lang="zh-CN" altLang="en-US" sz="2400" dirty="0" smtClean="0"/>
              <a:t>日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18:00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7280" y="3721694"/>
            <a:ext cx="839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奖品核销截止时间：</a:t>
            </a:r>
            <a:r>
              <a:rPr kumimoji="1" lang="en-US" altLang="zh-CN" sz="2400" dirty="0" smtClean="0"/>
              <a:t>2018</a:t>
            </a:r>
            <a:r>
              <a:rPr kumimoji="1" lang="zh-CN" altLang="en-US" sz="2400" dirty="0" smtClean="0"/>
              <a:t>年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10</a:t>
            </a:r>
            <a:r>
              <a:rPr kumimoji="1" lang="zh-CN" altLang="en-US" sz="2400" dirty="0" smtClean="0"/>
              <a:t>月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15</a:t>
            </a:r>
            <a:r>
              <a:rPr kumimoji="1" lang="zh-CN" altLang="en-US" sz="2400" dirty="0" smtClean="0"/>
              <a:t>日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24:00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5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dministrator\Desktop\图片10-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2028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utoShape 292"/>
          <p:cNvSpPr>
            <a:spLocks noChangeArrowheads="1"/>
          </p:cNvSpPr>
          <p:nvPr/>
        </p:nvSpPr>
        <p:spPr bwMode="auto">
          <a:xfrm flipH="1" flipV="1">
            <a:off x="-458" y="1588"/>
            <a:ext cx="12203303" cy="6946046"/>
          </a:xfrm>
          <a:prstGeom prst="parallelogram">
            <a:avLst>
              <a:gd name="adj" fmla="val 0"/>
            </a:avLst>
          </a:prstGeom>
          <a:solidFill>
            <a:srgbClr val="0374AF">
              <a:alpha val="9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7306" y="2866853"/>
            <a:ext cx="1913230" cy="1041250"/>
            <a:chOff x="8034759" y="3178903"/>
            <a:chExt cx="1595802" cy="868495"/>
          </a:xfrm>
        </p:grpSpPr>
        <p:sp>
          <p:nvSpPr>
            <p:cNvPr id="10" name="椭圆 9"/>
            <p:cNvSpPr/>
            <p:nvPr/>
          </p:nvSpPr>
          <p:spPr>
            <a:xfrm>
              <a:off x="8389633" y="3178903"/>
              <a:ext cx="868497" cy="86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4759" y="3273071"/>
              <a:ext cx="1595802" cy="693119"/>
            </a:xfrm>
            <a:prstGeom prst="rect">
              <a:avLst/>
            </a:prstGeom>
            <a:noFill/>
          </p:spPr>
          <p:txBody>
            <a:bodyPr wrap="square" lIns="91433" tIns="45716" rIns="91433" bIns="45716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rgbClr val="0374A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4800" b="1" dirty="0">
                <a:solidFill>
                  <a:srgbClr val="0374A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42"/>
          <p:cNvSpPr txBox="1"/>
          <p:nvPr/>
        </p:nvSpPr>
        <p:spPr>
          <a:xfrm>
            <a:off x="5507073" y="2704047"/>
            <a:ext cx="571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店主报名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404646">
            <a:off x="-4817058" y="-1247324"/>
            <a:ext cx="9269591" cy="9269594"/>
            <a:chOff x="615597" y="574943"/>
            <a:chExt cx="1479550" cy="1479550"/>
          </a:xfrm>
        </p:grpSpPr>
        <p:sp>
          <p:nvSpPr>
            <p:cNvPr id="15" name="椭圆 14"/>
            <p:cNvSpPr/>
            <p:nvPr/>
          </p:nvSpPr>
          <p:spPr>
            <a:xfrm>
              <a:off x="615597" y="574943"/>
              <a:ext cx="1479550" cy="147955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21444" y="711200"/>
              <a:ext cx="1219200" cy="121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66927" y="856683"/>
              <a:ext cx="928234" cy="92823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2111217">
              <a:off x="1420201" y="1033200"/>
              <a:ext cx="464117" cy="464117"/>
            </a:xfrm>
            <a:custGeom>
              <a:avLst/>
              <a:gdLst>
                <a:gd name="connsiteX0" fmla="*/ 0 w 419100"/>
                <a:gd name="connsiteY0" fmla="*/ 0 h 419100"/>
                <a:gd name="connsiteX1" fmla="*/ 419100 w 419100"/>
                <a:gd name="connsiteY1" fmla="*/ 419100 h 419100"/>
                <a:gd name="connsiteX2" fmla="*/ 0 w 419100"/>
                <a:gd name="connsiteY2" fmla="*/ 419100 h 419100"/>
                <a:gd name="connsiteX3" fmla="*/ 0 w 419100"/>
                <a:gd name="connsiteY3" fmla="*/ 0 h 419100"/>
                <a:gd name="connsiteX0" fmla="*/ 0 w 419100"/>
                <a:gd name="connsiteY0" fmla="*/ 419100 h 510540"/>
                <a:gd name="connsiteX1" fmla="*/ 0 w 419100"/>
                <a:gd name="connsiteY1" fmla="*/ 0 h 510540"/>
                <a:gd name="connsiteX2" fmla="*/ 419100 w 419100"/>
                <a:gd name="connsiteY2" fmla="*/ 419100 h 510540"/>
                <a:gd name="connsiteX3" fmla="*/ 91440 w 419100"/>
                <a:gd name="connsiteY3" fmla="*/ 510540 h 510540"/>
                <a:gd name="connsiteX0" fmla="*/ 0 w 419100"/>
                <a:gd name="connsiteY0" fmla="*/ 419100 h 419100"/>
                <a:gd name="connsiteX1" fmla="*/ 0 w 419100"/>
                <a:gd name="connsiteY1" fmla="*/ 0 h 419100"/>
                <a:gd name="connsiteX2" fmla="*/ 419100 w 419100"/>
                <a:gd name="connsiteY2" fmla="*/ 419100 h 419100"/>
                <a:gd name="connsiteX0" fmla="*/ 0 w 419100"/>
                <a:gd name="connsiteY0" fmla="*/ 0 h 419100"/>
                <a:gd name="connsiteX1" fmla="*/ 419100 w 419100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 h="419100">
                  <a:moveTo>
                    <a:pt x="0" y="0"/>
                  </a:moveTo>
                  <a:cubicBezTo>
                    <a:pt x="231463" y="0"/>
                    <a:pt x="419100" y="187637"/>
                    <a:pt x="419100" y="41910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76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17748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店主报名</a:t>
              </a:r>
              <a:endParaRPr lang="zh-CN" altLang="en-US" sz="2800" spc="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17280" y="1285632"/>
            <a:ext cx="6288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活动开始前，品牌方发放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报名链接</a:t>
            </a:r>
            <a:r>
              <a:rPr kumimoji="1" lang="zh-CN" altLang="en-US" sz="2400" dirty="0" smtClean="0"/>
              <a:t>给店主，店主打开报名链接，在店主报名页（右图）填写并提交报名信息即报名成功。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911" y="1015999"/>
            <a:ext cx="3161689" cy="562359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17280" y="3129626"/>
            <a:ext cx="6288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活动开始后，品牌方发放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活动链接</a:t>
            </a:r>
            <a:r>
              <a:rPr kumimoji="1" lang="zh-CN" altLang="en-US" sz="2400" dirty="0" smtClean="0"/>
              <a:t>给店主，之前已经报名的微信用户（店主），打开活动链接进入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店主页面</a:t>
            </a:r>
            <a:r>
              <a:rPr kumimoji="1" lang="zh-CN" altLang="en-US" sz="2400" dirty="0" smtClean="0"/>
              <a:t>；未报名的微信用户，打开活动链接进入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用户页面</a:t>
            </a:r>
            <a:r>
              <a:rPr kumimoji="1" lang="zh-CN" altLang="en-US" sz="2400" dirty="0" smtClean="0"/>
              <a:t>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57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dministrator\Desktop\图片10-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2028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utoShape 292"/>
          <p:cNvSpPr>
            <a:spLocks noChangeArrowheads="1"/>
          </p:cNvSpPr>
          <p:nvPr/>
        </p:nvSpPr>
        <p:spPr bwMode="auto">
          <a:xfrm flipH="1" flipV="1">
            <a:off x="-458" y="1588"/>
            <a:ext cx="12203303" cy="6946046"/>
          </a:xfrm>
          <a:prstGeom prst="parallelogram">
            <a:avLst>
              <a:gd name="adj" fmla="val 0"/>
            </a:avLst>
          </a:prstGeom>
          <a:solidFill>
            <a:srgbClr val="0374AF">
              <a:alpha val="9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7306" y="2866853"/>
            <a:ext cx="1913230" cy="1041250"/>
            <a:chOff x="8034759" y="3178903"/>
            <a:chExt cx="1595802" cy="868495"/>
          </a:xfrm>
        </p:grpSpPr>
        <p:sp>
          <p:nvSpPr>
            <p:cNvPr id="10" name="椭圆 9"/>
            <p:cNvSpPr/>
            <p:nvPr/>
          </p:nvSpPr>
          <p:spPr>
            <a:xfrm>
              <a:off x="8389633" y="3178903"/>
              <a:ext cx="868497" cy="86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4759" y="3273071"/>
              <a:ext cx="1595802" cy="693119"/>
            </a:xfrm>
            <a:prstGeom prst="rect">
              <a:avLst/>
            </a:prstGeom>
            <a:noFill/>
          </p:spPr>
          <p:txBody>
            <a:bodyPr wrap="square" lIns="91433" tIns="45716" rIns="91433" bIns="45716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rgbClr val="0374A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4800" b="1" dirty="0">
                <a:solidFill>
                  <a:srgbClr val="0374A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42"/>
          <p:cNvSpPr txBox="1"/>
          <p:nvPr/>
        </p:nvSpPr>
        <p:spPr>
          <a:xfrm>
            <a:off x="5507073" y="2704047"/>
            <a:ext cx="571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游戏说明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404646">
            <a:off x="-4817058" y="-1247324"/>
            <a:ext cx="9269591" cy="9269594"/>
            <a:chOff x="615597" y="574943"/>
            <a:chExt cx="1479550" cy="1479550"/>
          </a:xfrm>
        </p:grpSpPr>
        <p:sp>
          <p:nvSpPr>
            <p:cNvPr id="15" name="椭圆 14"/>
            <p:cNvSpPr/>
            <p:nvPr/>
          </p:nvSpPr>
          <p:spPr>
            <a:xfrm>
              <a:off x="615597" y="574943"/>
              <a:ext cx="1479550" cy="147955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21444" y="711200"/>
              <a:ext cx="1219200" cy="12192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66927" y="856683"/>
              <a:ext cx="928234" cy="92823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2111217">
              <a:off x="1420201" y="1033200"/>
              <a:ext cx="464117" cy="464117"/>
            </a:xfrm>
            <a:custGeom>
              <a:avLst/>
              <a:gdLst>
                <a:gd name="connsiteX0" fmla="*/ 0 w 419100"/>
                <a:gd name="connsiteY0" fmla="*/ 0 h 419100"/>
                <a:gd name="connsiteX1" fmla="*/ 419100 w 419100"/>
                <a:gd name="connsiteY1" fmla="*/ 419100 h 419100"/>
                <a:gd name="connsiteX2" fmla="*/ 0 w 419100"/>
                <a:gd name="connsiteY2" fmla="*/ 419100 h 419100"/>
                <a:gd name="connsiteX3" fmla="*/ 0 w 419100"/>
                <a:gd name="connsiteY3" fmla="*/ 0 h 419100"/>
                <a:gd name="connsiteX0" fmla="*/ 0 w 419100"/>
                <a:gd name="connsiteY0" fmla="*/ 419100 h 510540"/>
                <a:gd name="connsiteX1" fmla="*/ 0 w 419100"/>
                <a:gd name="connsiteY1" fmla="*/ 0 h 510540"/>
                <a:gd name="connsiteX2" fmla="*/ 419100 w 419100"/>
                <a:gd name="connsiteY2" fmla="*/ 419100 h 510540"/>
                <a:gd name="connsiteX3" fmla="*/ 91440 w 419100"/>
                <a:gd name="connsiteY3" fmla="*/ 510540 h 510540"/>
                <a:gd name="connsiteX0" fmla="*/ 0 w 419100"/>
                <a:gd name="connsiteY0" fmla="*/ 419100 h 419100"/>
                <a:gd name="connsiteX1" fmla="*/ 0 w 419100"/>
                <a:gd name="connsiteY1" fmla="*/ 0 h 419100"/>
                <a:gd name="connsiteX2" fmla="*/ 419100 w 419100"/>
                <a:gd name="connsiteY2" fmla="*/ 419100 h 419100"/>
                <a:gd name="connsiteX0" fmla="*/ 0 w 419100"/>
                <a:gd name="connsiteY0" fmla="*/ 0 h 419100"/>
                <a:gd name="connsiteX1" fmla="*/ 419100 w 419100"/>
                <a:gd name="connsiteY1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 h="419100">
                  <a:moveTo>
                    <a:pt x="0" y="0"/>
                  </a:moveTo>
                  <a:cubicBezTo>
                    <a:pt x="231463" y="0"/>
                    <a:pt x="419100" y="187637"/>
                    <a:pt x="419100" y="41910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225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17748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游戏说明</a:t>
              </a:r>
              <a:endParaRPr lang="zh-CN" altLang="en-US" sz="2800" spc="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94" y="1196896"/>
            <a:ext cx="3161689" cy="50839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7280" y="1196896"/>
            <a:ext cx="4256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用户打开活动链接进入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首页</a:t>
            </a:r>
            <a:r>
              <a:rPr kumimoji="1" lang="zh-CN" altLang="en-US" sz="2400" dirty="0" smtClean="0"/>
              <a:t>（右图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，首次</a:t>
            </a:r>
            <a:r>
              <a:rPr kumimoji="1" lang="zh-CN" altLang="en-US" sz="2400" dirty="0"/>
              <a:t>打开需要几秒钟</a:t>
            </a:r>
            <a:r>
              <a:rPr kumimoji="1" lang="zh-CN" altLang="en-US" sz="2400" dirty="0" smtClean="0"/>
              <a:t>加载）</a:t>
            </a:r>
            <a:r>
              <a:rPr kumimoji="1" lang="zh-CN" altLang="en-US" sz="2400" dirty="0"/>
              <a:t>，</a:t>
            </a:r>
            <a:r>
              <a:rPr kumimoji="1" lang="zh-CN" altLang="en-US" sz="2400" dirty="0" smtClean="0"/>
              <a:t>点击开始按钮进入</a:t>
            </a:r>
            <a:r>
              <a:rPr kumimoji="1" lang="zh-CN" altLang="en-US" sz="2400" dirty="0">
                <a:solidFill>
                  <a:srgbClr val="FF0000"/>
                </a:solidFill>
              </a:rPr>
              <a:t>游戏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页面</a:t>
            </a:r>
            <a:r>
              <a:rPr kumimoji="1" lang="zh-CN" altLang="en-US" sz="2400" dirty="0" smtClean="0"/>
              <a:t>（右图</a:t>
            </a:r>
            <a:r>
              <a:rPr kumimoji="1" lang="en-US" altLang="zh-CN" sz="2400" dirty="0"/>
              <a:t>2</a:t>
            </a:r>
            <a:r>
              <a:rPr kumimoji="1" lang="zh-CN" altLang="en-US" sz="2400" dirty="0" smtClean="0"/>
              <a:t>）。</a:t>
            </a:r>
            <a:endParaRPr kumimoji="1"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77" y="1196897"/>
            <a:ext cx="3161688" cy="50839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7280" y="3196689"/>
            <a:ext cx="4256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活动期间，所有用户每个小时最多玩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3</a:t>
            </a:r>
            <a:r>
              <a:rPr kumimoji="1" lang="zh-CN" altLang="en-US" sz="2400" dirty="0" smtClean="0"/>
              <a:t>轮游戏，当用户已经玩了</a:t>
            </a:r>
            <a:r>
              <a:rPr kumimoji="1" lang="en-US" altLang="zh-CN" sz="2400" dirty="0"/>
              <a:t>3</a:t>
            </a:r>
            <a:r>
              <a:rPr kumimoji="1" lang="zh-CN" altLang="en-US" sz="2400" dirty="0" smtClean="0"/>
              <a:t>轮游戏，点击开始按钮会提示请下个小时再来玩。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270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1358"/>
            <a:ext cx="12190413" cy="665405"/>
            <a:chOff x="0" y="333582"/>
            <a:chExt cx="12190413" cy="665405"/>
          </a:xfrm>
        </p:grpSpPr>
        <p:sp>
          <p:nvSpPr>
            <p:cNvPr id="12" name="矩形 11"/>
            <p:cNvSpPr/>
            <p:nvPr/>
          </p:nvSpPr>
          <p:spPr>
            <a:xfrm>
              <a:off x="0" y="925719"/>
              <a:ext cx="12190413" cy="73268"/>
            </a:xfrm>
            <a:prstGeom prst="rect">
              <a:avLst/>
            </a:prstGeom>
            <a:solidFill>
              <a:srgbClr val="0374A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280" y="333582"/>
              <a:ext cx="592138" cy="592137"/>
            </a:xfrm>
            <a:prstGeom prst="rect">
              <a:avLst/>
            </a:prstGeom>
            <a:solidFill>
              <a:srgbClr val="03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6"/>
            <p:cNvSpPr txBox="1"/>
            <p:nvPr/>
          </p:nvSpPr>
          <p:spPr>
            <a:xfrm>
              <a:off x="1084263" y="355127"/>
              <a:ext cx="17748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spc="3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游戏说明</a:t>
              </a:r>
              <a:endParaRPr lang="zh-CN" altLang="en-US" sz="2800" spc="3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94" y="1196896"/>
            <a:ext cx="3161688" cy="50839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7280" y="5627984"/>
            <a:ext cx="452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注：若玩家中途退出游戏，则视已结束一盘游戏，并且分数为</a:t>
            </a:r>
            <a:r>
              <a:rPr kumimoji="1" lang="en-US" altLang="zh-CN" sz="2400" dirty="0" smtClean="0"/>
              <a:t>0</a:t>
            </a:r>
            <a:endParaRPr kumimoji="1"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77" y="1196897"/>
            <a:ext cx="3161688" cy="508399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7280" y="1102727"/>
            <a:ext cx="4256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游戏步骤：</a:t>
            </a:r>
            <a:endParaRPr kumimoji="1" lang="en-US" altLang="zh-CN" sz="2400" dirty="0" smtClean="0"/>
          </a:p>
          <a:p>
            <a:pPr marL="457200" indent="-457200">
              <a:buAutoNum type="arabicPeriod"/>
            </a:pPr>
            <a:r>
              <a:rPr kumimoji="1" lang="zh-CN" altLang="en-US" sz="2400" dirty="0" smtClean="0"/>
              <a:t>点击</a:t>
            </a:r>
            <a:r>
              <a:rPr kumimoji="1" lang="en-US" altLang="zh-CN" sz="2400" dirty="0">
                <a:solidFill>
                  <a:srgbClr val="FF0000"/>
                </a:solidFill>
              </a:rPr>
              <a:t>G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o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按钮</a:t>
            </a:r>
            <a:r>
              <a:rPr kumimoji="1" lang="zh-CN" altLang="en-US" sz="2400" dirty="0" smtClean="0"/>
              <a:t>，骰子数－</a:t>
            </a:r>
            <a:r>
              <a:rPr kumimoji="1" lang="en-US" altLang="zh-CN" sz="2400" dirty="0" smtClean="0"/>
              <a:t>1</a:t>
            </a:r>
          </a:p>
          <a:p>
            <a:pPr marL="457200" indent="-457200">
              <a:buAutoNum type="arabicPeriod"/>
            </a:pPr>
            <a:r>
              <a:rPr kumimoji="1" lang="zh-CN" altLang="en-US" sz="2400" dirty="0" smtClean="0"/>
              <a:t>骰子滚动并显示随机点数</a:t>
            </a:r>
            <a:endParaRPr kumimoji="1" lang="en-US" altLang="zh-CN" sz="2400" dirty="0" smtClean="0"/>
          </a:p>
          <a:p>
            <a:pPr marL="457200" indent="-457200">
              <a:buAutoNum type="arabicPeriod"/>
            </a:pPr>
            <a:r>
              <a:rPr kumimoji="1" lang="zh-CN" altLang="en-US" sz="2400" dirty="0" smtClean="0"/>
              <a:t>果美美移动对应点数</a:t>
            </a:r>
            <a:endParaRPr kumimoji="1" lang="en-US" altLang="zh-CN" sz="2400" dirty="0" smtClean="0"/>
          </a:p>
          <a:p>
            <a:pPr marL="457200" indent="-457200">
              <a:buAutoNum type="arabicPeriod"/>
            </a:pPr>
            <a:r>
              <a:rPr kumimoji="1" lang="zh-CN" altLang="en-US" sz="2400" dirty="0" smtClean="0"/>
              <a:t>触发到达格子的效果，计算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本次移动分数</a:t>
            </a:r>
            <a:r>
              <a:rPr kumimoji="1" lang="zh-CN" altLang="en-US" sz="2400" dirty="0" smtClean="0"/>
              <a:t>，总分加上本次移动分数</a:t>
            </a:r>
            <a:endParaRPr kumimoji="1" lang="en-US" altLang="zh-CN" sz="2400" dirty="0" smtClean="0"/>
          </a:p>
          <a:p>
            <a:pPr marL="457200" indent="-457200">
              <a:buAutoNum type="arabicPeriod"/>
            </a:pPr>
            <a:r>
              <a:rPr kumimoji="1" lang="zh-CN" altLang="en-US" sz="2400" dirty="0" smtClean="0"/>
              <a:t>点击</a:t>
            </a:r>
            <a:r>
              <a:rPr kumimoji="1" lang="en-US" altLang="zh-CN" sz="2400" dirty="0" smtClean="0"/>
              <a:t>Go</a:t>
            </a:r>
            <a:r>
              <a:rPr kumimoji="1" lang="zh-CN" altLang="en-US" sz="2400" dirty="0" smtClean="0"/>
              <a:t>按钮，</a:t>
            </a:r>
            <a:r>
              <a:rPr kumimoji="1" lang="zh-CN" altLang="en-US" sz="2400" dirty="0"/>
              <a:t>骰子数－</a:t>
            </a:r>
            <a:r>
              <a:rPr kumimoji="1" lang="en-US" altLang="zh-CN" sz="2400" dirty="0" smtClean="0"/>
              <a:t>1</a:t>
            </a:r>
          </a:p>
          <a:p>
            <a:pPr marL="457200" indent="-457200">
              <a:buAutoNum type="arabicPeriod"/>
            </a:pPr>
            <a:r>
              <a:rPr kumimoji="1" lang="mr-IN" altLang="zh-CN" sz="2400" dirty="0" smtClean="0"/>
              <a:t>……</a:t>
            </a:r>
            <a:endParaRPr kumimoji="1" lang="en-US" altLang="zh-CN" sz="2400" dirty="0"/>
          </a:p>
          <a:p>
            <a:pPr marL="457200" indent="-457200">
              <a:buAutoNum type="arabicPeriod"/>
            </a:pPr>
            <a:r>
              <a:rPr kumimoji="1" lang="zh-CN" altLang="en-US" sz="2400" dirty="0" smtClean="0"/>
              <a:t>当骰子数＝</a:t>
            </a:r>
            <a:r>
              <a:rPr kumimoji="1" lang="en-US" altLang="zh-CN" sz="2400" dirty="0" smtClean="0"/>
              <a:t>0</a:t>
            </a:r>
            <a:r>
              <a:rPr kumimoji="1" lang="zh-CN" altLang="en-US" sz="2400" dirty="0" smtClean="0"/>
              <a:t>，并且每一次分数计算完后，游戏结束，计算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该轮游戏获得总分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1270</Words>
  <Application>Microsoft Macintosh PowerPoint</Application>
  <PresentationFormat>自定义</PresentationFormat>
  <Paragraphs>151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27</vt:i4>
      </vt:variant>
    </vt:vector>
  </HeadingPairs>
  <TitlesOfParts>
    <vt:vector size="51" baseType="lpstr">
      <vt:lpstr>Calibri</vt:lpstr>
      <vt:lpstr>Impact</vt:lpstr>
      <vt:lpstr>ITC Avant Garde Std Bk</vt:lpstr>
      <vt:lpstr>LiHei Pro</vt:lpstr>
      <vt:lpstr>Mangal</vt:lpstr>
      <vt:lpstr>Open Sans Extrabold</vt:lpstr>
      <vt:lpstr>Signika</vt:lpstr>
      <vt:lpstr>等线</vt:lpstr>
      <vt:lpstr>等线 Light</vt:lpstr>
      <vt:lpstr>迷你简汉真广标</vt:lpstr>
      <vt:lpstr>宋体</vt:lpstr>
      <vt:lpstr>微软雅黑</vt:lpstr>
      <vt:lpstr>微软雅黑 Light</vt:lpstr>
      <vt:lpstr>Arial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书签式三项并列关系图表</dc:title>
  <dc:creator>lzjlj</dc:creator>
  <cp:lastModifiedBy>Microsoft Office 用户</cp:lastModifiedBy>
  <cp:revision>1122</cp:revision>
  <dcterms:created xsi:type="dcterms:W3CDTF">2015-12-01T09:06:39Z</dcterms:created>
  <dcterms:modified xsi:type="dcterms:W3CDTF">2018-09-20T11:19:32Z</dcterms:modified>
</cp:coreProperties>
</file>